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322" r:id="rId6"/>
    <p:sldId id="318" r:id="rId7"/>
    <p:sldId id="328" r:id="rId8"/>
    <p:sldId id="330" r:id="rId9"/>
    <p:sldId id="332" r:id="rId10"/>
    <p:sldId id="333" r:id="rId11"/>
    <p:sldId id="331" r:id="rId12"/>
    <p:sldId id="334" r:id="rId13"/>
    <p:sldId id="335" r:id="rId14"/>
    <p:sldId id="336" r:id="rId15"/>
    <p:sldId id="337" r:id="rId16"/>
    <p:sldId id="338" r:id="rId17"/>
    <p:sldId id="340" r:id="rId18"/>
    <p:sldId id="34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3C43"/>
    <a:srgbClr val="5499D5"/>
    <a:srgbClr val="5B9BD5"/>
    <a:srgbClr val="16ADC0"/>
    <a:srgbClr val="92DDC0"/>
    <a:srgbClr val="66CCFF"/>
    <a:srgbClr val="FF7979"/>
    <a:srgbClr val="007987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E0F8C-6A19-5234-E841-78C82689E5B4}" v="774" dt="2020-09-15T15:16:04.89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7" autoAdjust="0"/>
    <p:restoredTop sz="98932" autoAdjust="0"/>
  </p:normalViewPr>
  <p:slideViewPr>
    <p:cSldViewPr snapToGrid="0">
      <p:cViewPr>
        <p:scale>
          <a:sx n="76" d="100"/>
          <a:sy n="76" d="100"/>
        </p:scale>
        <p:origin x="-4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mily\AppData\Local\Microsoft\Windows\INetCache\Content.Outlook\DLF7EDG4\Book1%20(3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iara\Downloads\Database%20TRELab%20-%20FOGLIO%20DI%20LAVORO%20(2)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Comparazione e-grocery prima e durante</a:t>
            </a:r>
            <a:r>
              <a:rPr lang="it-IT" baseline="0"/>
              <a:t> lockdown</a:t>
            </a:r>
            <a:endParaRPr lang="it-IT"/>
          </a:p>
        </c:rich>
      </c:tx>
      <c:layout>
        <c:manualLayout>
          <c:xMode val="edge"/>
          <c:yMode val="edge"/>
          <c:x val="0.15188520120201432"/>
          <c:y val="1.77778678981443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'[Book1 (3).xlsx]Sheet1'!$M$11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'[Book1 (3).xlsx]Sheet1'!$L$12:$L$14</c:f>
              <c:strCache>
                <c:ptCount val="3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</c:strCache>
            </c:strRef>
          </c:cat>
          <c:val>
            <c:numRef>
              <c:f>'[Book1 (3).xlsx]Sheet1'!$M$12:$M$14</c:f>
              <c:numCache>
                <c:formatCode>0%</c:formatCode>
                <c:ptCount val="3"/>
                <c:pt idx="0">
                  <c:v>0.81789638932496078</c:v>
                </c:pt>
                <c:pt idx="1">
                  <c:v>0.14285714285714285</c:v>
                </c:pt>
                <c:pt idx="2">
                  <c:v>3.924646781789639E-2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F1-4346-A13C-AFB99726A199}"/>
            </c:ext>
          </c:extLst>
        </c:ser>
        <c:ser>
          <c:idx val="1"/>
          <c:order val="1"/>
          <c:tx>
            <c:strRef>
              <c:f>'[Book1 (3).xlsx]Sheet1'!$N$11</c:f>
              <c:strCache>
                <c:ptCount val="1"/>
                <c:pt idx="0">
                  <c:v>Durante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'[Book1 (3).xlsx]Sheet1'!$L$12:$L$14</c:f>
              <c:strCache>
                <c:ptCount val="3"/>
                <c:pt idx="0">
                  <c:v>Mai</c:v>
                </c:pt>
                <c:pt idx="1">
                  <c:v>Qualche volta</c:v>
                </c:pt>
                <c:pt idx="2">
                  <c:v>Spesso</c:v>
                </c:pt>
              </c:strCache>
            </c:strRef>
          </c:cat>
          <c:val>
            <c:numRef>
              <c:f>'[Book1 (3).xlsx]Sheet1'!$N$12:$N$14</c:f>
              <c:numCache>
                <c:formatCode>0%</c:formatCode>
                <c:ptCount val="3"/>
                <c:pt idx="0">
                  <c:v>0.69858712715855575</c:v>
                </c:pt>
                <c:pt idx="1">
                  <c:v>0.19937205651491366</c:v>
                </c:pt>
                <c:pt idx="2">
                  <c:v>0.10047095761381476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F1-4346-A13C-AFB99726A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745216"/>
        <c:axId val="127218048"/>
      </c:barChart>
      <c:catAx>
        <c:axId val="1267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218048"/>
        <c:crosses val="autoZero"/>
        <c:auto val="1"/>
        <c:lblAlgn val="ctr"/>
        <c:lblOffset val="100"/>
        <c:noMultiLvlLbl val="0"/>
      </c:catAx>
      <c:valAx>
        <c:axId val="12721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74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Distribuzione</a:t>
            </a:r>
            <a:r>
              <a:rPr lang="en-US" sz="1400" dirty="0"/>
              <a:t> </a:t>
            </a:r>
            <a:r>
              <a:rPr lang="en-US" sz="1400" dirty="0" err="1"/>
              <a:t>tempistiche</a:t>
            </a:r>
            <a:r>
              <a:rPr lang="en-US" sz="1400" dirty="0"/>
              <a:t> </a:t>
            </a:r>
            <a:r>
              <a:rPr lang="en-US" sz="1400" dirty="0" err="1"/>
              <a:t>consegna</a:t>
            </a:r>
            <a:r>
              <a:rPr lang="en-US" sz="1400" baseline="0" dirty="0"/>
              <a:t> </a:t>
            </a:r>
            <a:r>
              <a:rPr lang="en-US" sz="1400" baseline="0" dirty="0" err="1"/>
              <a:t>spesa</a:t>
            </a:r>
            <a:r>
              <a:rPr lang="en-US" sz="1400" baseline="0" dirty="0"/>
              <a:t> pre e </a:t>
            </a:r>
            <a:r>
              <a:rPr lang="en-US" sz="1400" baseline="0" dirty="0" err="1"/>
              <a:t>durante</a:t>
            </a:r>
            <a:r>
              <a:rPr lang="en-US" sz="1400" baseline="0" dirty="0"/>
              <a:t> lockdown (</a:t>
            </a:r>
            <a:r>
              <a:rPr lang="en-US" sz="1400" baseline="0" dirty="0" err="1"/>
              <a:t>prospettiva</a:t>
            </a:r>
            <a:r>
              <a:rPr lang="en-US" sz="1400" baseline="0" dirty="0"/>
              <a:t> del </a:t>
            </a:r>
            <a:r>
              <a:rPr lang="en-US" sz="1400" baseline="0" dirty="0" err="1"/>
              <a:t>consumatore</a:t>
            </a:r>
            <a:r>
              <a:rPr lang="en-US" sz="1400" baseline="0" dirty="0"/>
              <a:t>)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Sheet6!$B$41</c:f>
              <c:strCache>
                <c:ptCount val="1"/>
                <c:pt idx="0">
                  <c:v>Durante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Sheet6!$A$42:$A$46</c:f>
              <c:strCache>
                <c:ptCount val="5"/>
                <c:pt idx="0">
                  <c:v>Qualche ora</c:v>
                </c:pt>
                <c:pt idx="1">
                  <c:v>Un giorno</c:v>
                </c:pt>
                <c:pt idx="2">
                  <c:v>Tra un giorno e tre giorni</c:v>
                </c:pt>
                <c:pt idx="3">
                  <c:v>Tra tre giorni e una settimana</c:v>
                </c:pt>
                <c:pt idx="4">
                  <c:v>Più di una settimana</c:v>
                </c:pt>
              </c:strCache>
            </c:strRef>
          </c:cat>
          <c:val>
            <c:numRef>
              <c:f>Sheet6!$B$42:$B$46</c:f>
              <c:numCache>
                <c:formatCode>0.0%</c:formatCode>
                <c:ptCount val="5"/>
                <c:pt idx="0">
                  <c:v>0.15294117647058825</c:v>
                </c:pt>
                <c:pt idx="1">
                  <c:v>0.15294117647058825</c:v>
                </c:pt>
                <c:pt idx="2">
                  <c:v>0.3</c:v>
                </c:pt>
                <c:pt idx="3">
                  <c:v>0.23529411764705882</c:v>
                </c:pt>
                <c:pt idx="4">
                  <c:v>0.1588235294117647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4-4491-A632-DC546F47D90C}"/>
            </c:ext>
          </c:extLst>
        </c:ser>
        <c:ser>
          <c:idx val="1"/>
          <c:order val="1"/>
          <c:tx>
            <c:strRef>
              <c:f>Sheet6!$C$41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Sheet6!$A$42:$A$46</c:f>
              <c:strCache>
                <c:ptCount val="5"/>
                <c:pt idx="0">
                  <c:v>Qualche ora</c:v>
                </c:pt>
                <c:pt idx="1">
                  <c:v>Un giorno</c:v>
                </c:pt>
                <c:pt idx="2">
                  <c:v>Tra un giorno e tre giorni</c:v>
                </c:pt>
                <c:pt idx="3">
                  <c:v>Tra tre giorni e una settimana</c:v>
                </c:pt>
                <c:pt idx="4">
                  <c:v>Più di una settimana</c:v>
                </c:pt>
              </c:strCache>
            </c:strRef>
          </c:cat>
          <c:val>
            <c:numRef>
              <c:f>Sheet6!$C$42:$C$46</c:f>
              <c:numCache>
                <c:formatCode>0.0%</c:formatCode>
                <c:ptCount val="5"/>
                <c:pt idx="0">
                  <c:v>0.23728813559322035</c:v>
                </c:pt>
                <c:pt idx="1">
                  <c:v>0.16101694915254236</c:v>
                </c:pt>
                <c:pt idx="2">
                  <c:v>0.3559322033898305</c:v>
                </c:pt>
                <c:pt idx="3">
                  <c:v>0.19491525423728814</c:v>
                </c:pt>
                <c:pt idx="4">
                  <c:v>5.0847457627118647E-2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24-4491-A632-DC546F47D9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261312"/>
        <c:axId val="127934848"/>
      </c:barChart>
      <c:catAx>
        <c:axId val="1272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934848"/>
        <c:crosses val="autoZero"/>
        <c:auto val="1"/>
        <c:lblAlgn val="ctr"/>
        <c:lblOffset val="100"/>
        <c:noMultiLvlLbl val="0"/>
      </c:catAx>
      <c:valAx>
        <c:axId val="1279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26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Costo</a:t>
            </a:r>
            <a:r>
              <a:rPr lang="en-US" dirty="0"/>
              <a:t> </a:t>
            </a:r>
            <a:r>
              <a:rPr lang="en-US" dirty="0" err="1"/>
              <a:t>medio</a:t>
            </a:r>
            <a:r>
              <a:rPr lang="en-US" dirty="0"/>
              <a:t> </a:t>
            </a:r>
            <a:r>
              <a:rPr lang="en-US" baseline="0" dirty="0" err="1"/>
              <a:t>spesa</a:t>
            </a:r>
            <a:r>
              <a:rPr lang="en-US" baseline="0" dirty="0"/>
              <a:t> </a:t>
            </a:r>
            <a:r>
              <a:rPr lang="en-US" baseline="0" dirty="0" err="1"/>
              <a:t>singola</a:t>
            </a:r>
            <a:r>
              <a:rPr lang="en-US" baseline="0" dirty="0"/>
              <a:t> pre e </a:t>
            </a:r>
            <a:r>
              <a:rPr lang="en-US" baseline="0" dirty="0" err="1"/>
              <a:t>durante</a:t>
            </a:r>
            <a:r>
              <a:rPr lang="en-US" baseline="0" dirty="0"/>
              <a:t> lockdown (in €)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Foglio5!$I$3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Foglio5!$H$4:$H$5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Foglio5!$I$4:$I$5</c:f>
              <c:numCache>
                <c:formatCode>General</c:formatCode>
                <c:ptCount val="2"/>
                <c:pt idx="0">
                  <c:v>95.77</c:v>
                </c:pt>
                <c:pt idx="1">
                  <c:v>86.59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86-4B55-899F-8A0B28A70F5E}"/>
            </c:ext>
          </c:extLst>
        </c:ser>
        <c:ser>
          <c:idx val="1"/>
          <c:order val="1"/>
          <c:tx>
            <c:strRef>
              <c:f>Foglio5!$J$3</c:f>
              <c:strCache>
                <c:ptCount val="1"/>
                <c:pt idx="0">
                  <c:v>Durante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Foglio5!$H$4:$H$5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Foglio5!$J$4:$J$5</c:f>
              <c:numCache>
                <c:formatCode>General</c:formatCode>
                <c:ptCount val="2"/>
                <c:pt idx="0">
                  <c:v>112.9</c:v>
                </c:pt>
                <c:pt idx="1">
                  <c:v>112.75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86-4B55-899F-8A0B28A70F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338752"/>
        <c:axId val="129348736"/>
      </c:barChart>
      <c:catAx>
        <c:axId val="1293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348736"/>
        <c:crosses val="autoZero"/>
        <c:auto val="1"/>
        <c:lblAlgn val="ctr"/>
        <c:lblOffset val="100"/>
        <c:noMultiLvlLbl val="0"/>
      </c:catAx>
      <c:valAx>
        <c:axId val="12934873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33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Frequenza</a:t>
            </a:r>
            <a:r>
              <a:rPr lang="en-US" dirty="0"/>
              <a:t> media </a:t>
            </a:r>
            <a:r>
              <a:rPr lang="en-US" baseline="0" dirty="0" err="1"/>
              <a:t>mensile</a:t>
            </a:r>
            <a:r>
              <a:rPr lang="en-US" baseline="0" dirty="0"/>
              <a:t> di </a:t>
            </a:r>
            <a:r>
              <a:rPr lang="en-US" baseline="0" dirty="0" err="1"/>
              <a:t>spesa</a:t>
            </a:r>
            <a:r>
              <a:rPr lang="en-US" baseline="0" dirty="0"/>
              <a:t> pre e </a:t>
            </a:r>
            <a:r>
              <a:rPr lang="en-US" baseline="0" dirty="0" err="1"/>
              <a:t>durante</a:t>
            </a:r>
            <a:r>
              <a:rPr lang="en-US" baseline="0" dirty="0"/>
              <a:t> lockdown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Sheet1!$B$10:$C$10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Sheet1!$B$11:$C$11</c:f>
              <c:numCache>
                <c:formatCode>0.00</c:formatCode>
                <c:ptCount val="2"/>
                <c:pt idx="0">
                  <c:v>1.6730769230769231</c:v>
                </c:pt>
                <c:pt idx="1">
                  <c:v>6.9033816425120769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71-4E61-B8A2-B54E25BFD777}"/>
            </c:ext>
          </c:extLst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Durante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Sheet1!$B$10:$C$10</c:f>
              <c:strCache>
                <c:ptCount val="2"/>
                <c:pt idx="0">
                  <c:v>Online</c:v>
                </c:pt>
                <c:pt idx="1">
                  <c:v>Offline</c:v>
                </c:pt>
              </c:strCache>
            </c:strRef>
          </c:cat>
          <c:val>
            <c:numRef>
              <c:f>Sheet1!$B$12:$C$12</c:f>
              <c:numCache>
                <c:formatCode>0.00</c:formatCode>
                <c:ptCount val="2"/>
                <c:pt idx="0">
                  <c:v>2.7470588235294118</c:v>
                </c:pt>
                <c:pt idx="1">
                  <c:v>4.8660907127429809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71-4E61-B8A2-B54E25BFD7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641856"/>
        <c:axId val="129660032"/>
      </c:barChart>
      <c:catAx>
        <c:axId val="1296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660032"/>
        <c:crosses val="autoZero"/>
        <c:auto val="1"/>
        <c:lblAlgn val="ctr"/>
        <c:lblOffset val="100"/>
        <c:noMultiLvlLbl val="0"/>
      </c:catAx>
      <c:valAx>
        <c:axId val="1296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64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Costo</a:t>
            </a:r>
            <a:r>
              <a:rPr lang="en-US" baseline="0"/>
              <a:t> medio mensile spesa pre e durante lockdown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Sheet2!$B$36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Sheet2!$A$37:$A$38</c:f>
              <c:strCache>
                <c:ptCount val="2"/>
                <c:pt idx="0">
                  <c:v>Offline</c:v>
                </c:pt>
                <c:pt idx="1">
                  <c:v>Online</c:v>
                </c:pt>
              </c:strCache>
            </c:strRef>
          </c:cat>
          <c:val>
            <c:numRef>
              <c:f>Sheet2!$B$37:$B$38</c:f>
              <c:numCache>
                <c:formatCode>0.00</c:formatCode>
                <c:ptCount val="2"/>
                <c:pt idx="0">
                  <c:v>597.471</c:v>
                </c:pt>
                <c:pt idx="1">
                  <c:v>159.93589999999998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AF-4D39-85D3-90A239AF5F7C}"/>
            </c:ext>
          </c:extLst>
        </c:ser>
        <c:ser>
          <c:idx val="1"/>
          <c:order val="1"/>
          <c:tx>
            <c:strRef>
              <c:f>Sheet2!$C$36</c:f>
              <c:strCache>
                <c:ptCount val="1"/>
                <c:pt idx="0">
                  <c:v>Durante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Sheet2!$A$37:$A$38</c:f>
              <c:strCache>
                <c:ptCount val="2"/>
                <c:pt idx="0">
                  <c:v>Offline</c:v>
                </c:pt>
                <c:pt idx="1">
                  <c:v>Online</c:v>
                </c:pt>
              </c:strCache>
            </c:strRef>
          </c:cat>
          <c:val>
            <c:numRef>
              <c:f>Sheet2!$C$37:$C$38</c:f>
              <c:numCache>
                <c:formatCode>0.00</c:formatCode>
                <c:ptCount val="2"/>
                <c:pt idx="0">
                  <c:v>549.09249999999997</c:v>
                </c:pt>
                <c:pt idx="1">
                  <c:v>310.47500000000002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AF-4D39-85D3-90A239AF5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80320"/>
        <c:axId val="162792192"/>
      </c:barChart>
      <c:catAx>
        <c:axId val="1290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792192"/>
        <c:crosses val="autoZero"/>
        <c:auto val="1"/>
        <c:lblAlgn val="ctr"/>
        <c:lblOffset val="100"/>
        <c:noMultiLvlLbl val="0"/>
      </c:catAx>
      <c:valAx>
        <c:axId val="16279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0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Variazione percentuale</a:t>
            </a:r>
            <a:r>
              <a:rPr lang="en-US" baseline="0"/>
              <a:t> costo spesa mensile pre e durante lockdown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887414851353693E-2"/>
          <c:y val="0.14761447326288824"/>
          <c:w val="0.90217224792426243"/>
          <c:h val="0.68283852846924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</c:f>
              <c:strCache>
                <c:ptCount val="1"/>
                <c:pt idx="0">
                  <c:v>Variazione %</c:v>
                </c:pt>
              </c:strCache>
            </c:strRef>
          </c:cat>
          <c:val>
            <c:numRef>
              <c:f>Sheet1!$B$19</c:f>
              <c:numCache>
                <c:formatCode>0%</c:formatCode>
                <c:ptCount val="1"/>
                <c:pt idx="0">
                  <c:v>0.94124646186378458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8-4DD5-9B59-E4F41D557061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Offline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</c:f>
              <c:strCache>
                <c:ptCount val="1"/>
                <c:pt idx="0">
                  <c:v>Variazione %</c:v>
                </c:pt>
              </c:strCache>
            </c:strRef>
          </c:cat>
          <c:val>
            <c:numRef>
              <c:f>Sheet1!$C$19</c:f>
              <c:numCache>
                <c:formatCode>0%</c:formatCode>
                <c:ptCount val="1"/>
                <c:pt idx="0">
                  <c:v>-8.0972130864929048E-2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D8-4DD5-9B59-E4F41D557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78048"/>
        <c:axId val="162856960"/>
      </c:barChart>
      <c:catAx>
        <c:axId val="1629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856960"/>
        <c:crosses val="autoZero"/>
        <c:auto val="1"/>
        <c:lblAlgn val="ctr"/>
        <c:lblOffset val="100"/>
        <c:noMultiLvlLbl val="0"/>
      </c:catAx>
      <c:valAx>
        <c:axId val="16285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9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Evoluzione utilizzo dell'e-grocery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Sheet2!$H$9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Sheet2!$G$10:$G$12</c:f>
              <c:strCache>
                <c:ptCount val="3"/>
                <c:pt idx="0">
                  <c:v>Pre</c:v>
                </c:pt>
                <c:pt idx="1">
                  <c:v>Durante</c:v>
                </c:pt>
                <c:pt idx="2">
                  <c:v>Post</c:v>
                </c:pt>
              </c:strCache>
            </c:strRef>
          </c:cat>
          <c:val>
            <c:numRef>
              <c:f>Sheet2!$H$10:$H$12</c:f>
              <c:numCache>
                <c:formatCode>General</c:formatCode>
                <c:ptCount val="3"/>
                <c:pt idx="0">
                  <c:v>521</c:v>
                </c:pt>
                <c:pt idx="1">
                  <c:v>445</c:v>
                </c:pt>
                <c:pt idx="2">
                  <c:v>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9B-44C2-97BF-9041BB9A193A}"/>
            </c:ext>
          </c:extLst>
        </c:ser>
        <c:ser>
          <c:idx val="1"/>
          <c:order val="1"/>
          <c:tx>
            <c:strRef>
              <c:f>Sheet2!$I$9</c:f>
              <c:strCache>
                <c:ptCount val="1"/>
                <c:pt idx="0">
                  <c:v>Qualche volta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Sheet2!$G$10:$G$12</c:f>
              <c:strCache>
                <c:ptCount val="3"/>
                <c:pt idx="0">
                  <c:v>Pre</c:v>
                </c:pt>
                <c:pt idx="1">
                  <c:v>Durante</c:v>
                </c:pt>
                <c:pt idx="2">
                  <c:v>Post</c:v>
                </c:pt>
              </c:strCache>
            </c:strRef>
          </c:cat>
          <c:val>
            <c:numRef>
              <c:f>Sheet2!$I$10:$I$12</c:f>
              <c:numCache>
                <c:formatCode>General</c:formatCode>
                <c:ptCount val="3"/>
                <c:pt idx="0">
                  <c:v>91</c:v>
                </c:pt>
                <c:pt idx="1">
                  <c:v>127</c:v>
                </c:pt>
                <c:pt idx="2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9B-44C2-97BF-9041BB9A193A}"/>
            </c:ext>
          </c:extLst>
        </c:ser>
        <c:ser>
          <c:idx val="2"/>
          <c:order val="2"/>
          <c:tx>
            <c:strRef>
              <c:f>Sheet2!$J$9</c:f>
              <c:strCache>
                <c:ptCount val="1"/>
                <c:pt idx="0">
                  <c:v>Spesso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Sheet2!$G$10:$G$12</c:f>
              <c:strCache>
                <c:ptCount val="3"/>
                <c:pt idx="0">
                  <c:v>Pre</c:v>
                </c:pt>
                <c:pt idx="1">
                  <c:v>Durante</c:v>
                </c:pt>
                <c:pt idx="2">
                  <c:v>Post</c:v>
                </c:pt>
              </c:strCache>
            </c:strRef>
          </c:cat>
          <c:val>
            <c:numRef>
              <c:f>Sheet2!$J$10:$J$12</c:f>
              <c:numCache>
                <c:formatCode>General</c:formatCode>
                <c:ptCount val="3"/>
                <c:pt idx="0">
                  <c:v>25</c:v>
                </c:pt>
                <c:pt idx="1">
                  <c:v>64</c:v>
                </c:pt>
                <c:pt idx="2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9B-44C2-97BF-9041BB9A1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881728"/>
        <c:axId val="165883264"/>
      </c:barChart>
      <c:catAx>
        <c:axId val="1658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883264"/>
        <c:crosses val="autoZero"/>
        <c:auto val="1"/>
        <c:lblAlgn val="ctr"/>
        <c:lblOffset val="100"/>
        <c:noMultiLvlLbl val="0"/>
      </c:catAx>
      <c:valAx>
        <c:axId val="16588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881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B809-A092-4693-BB39-5505B9A0E691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4C543-7692-4332-BC83-ACC7C9CA2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3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Foto di &lt;a </a:t>
            </a:r>
            <a:r>
              <a:rPr lang="it-IT" dirty="0" err="1"/>
              <a:t>href</a:t>
            </a:r>
            <a:r>
              <a:rPr lang="it-IT" dirty="0"/>
              <a:t>="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pixabay.com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users</a:t>
            </a:r>
            <a:r>
              <a:rPr lang="it-IT" dirty="0"/>
              <a:t>/andreas160578-2383079/?</a:t>
            </a:r>
            <a:r>
              <a:rPr lang="it-IT" dirty="0" err="1"/>
              <a:t>utm_source</a:t>
            </a:r>
            <a:r>
              <a:rPr lang="it-IT" dirty="0"/>
              <a:t>=</a:t>
            </a:r>
            <a:r>
              <a:rPr lang="it-IT" dirty="0" err="1"/>
              <a:t>link-attribution&amp;amp;utm_medium</a:t>
            </a:r>
            <a:r>
              <a:rPr lang="it-IT" dirty="0"/>
              <a:t>=</a:t>
            </a:r>
            <a:r>
              <a:rPr lang="it-IT" dirty="0" err="1"/>
              <a:t>referral&amp;amp;utm_campaign</a:t>
            </a:r>
            <a:r>
              <a:rPr lang="it-IT" dirty="0"/>
              <a:t>=</a:t>
            </a:r>
            <a:r>
              <a:rPr lang="it-IT" dirty="0" err="1"/>
              <a:t>image&amp;amp;utm_content</a:t>
            </a:r>
            <a:r>
              <a:rPr lang="it-IT" dirty="0"/>
              <a:t>=1327822"&gt;andreas160578&lt;/a&gt; da &lt;a </a:t>
            </a:r>
            <a:r>
              <a:rPr lang="it-IT" dirty="0" err="1"/>
              <a:t>href</a:t>
            </a:r>
            <a:r>
              <a:rPr lang="it-IT" dirty="0"/>
              <a:t>="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pixabay.com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/?</a:t>
            </a:r>
            <a:r>
              <a:rPr lang="it-IT" dirty="0" err="1"/>
              <a:t>utm_source</a:t>
            </a:r>
            <a:r>
              <a:rPr lang="it-IT" dirty="0"/>
              <a:t>=</a:t>
            </a:r>
            <a:r>
              <a:rPr lang="it-IT" dirty="0" err="1"/>
              <a:t>link-attribution&amp;amp;utm_medium</a:t>
            </a:r>
            <a:r>
              <a:rPr lang="it-IT" dirty="0"/>
              <a:t>=</a:t>
            </a:r>
            <a:r>
              <a:rPr lang="it-IT" dirty="0" err="1"/>
              <a:t>referral&amp;amp;utm_campaign</a:t>
            </a:r>
            <a:r>
              <a:rPr lang="it-IT" dirty="0"/>
              <a:t>=</a:t>
            </a:r>
            <a:r>
              <a:rPr lang="it-IT" dirty="0" err="1"/>
              <a:t>image&amp;amp;utm_content</a:t>
            </a:r>
            <a:r>
              <a:rPr lang="it-IT" dirty="0"/>
              <a:t>=1327822"&gt;</a:t>
            </a:r>
            <a:r>
              <a:rPr lang="it-IT" dirty="0" err="1"/>
              <a:t>Pixabay</a:t>
            </a:r>
            <a:r>
              <a:rPr lang="it-IT" dirty="0"/>
              <a:t>&lt;/a&gt;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2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metti una mail almeno</a:t>
            </a:r>
            <a:r>
              <a:rPr lang="mr-IN" dirty="0"/>
              <a:t>…</a:t>
            </a:r>
            <a:r>
              <a:rPr lang="it-IT" dirty="0"/>
              <a:t>si</a:t>
            </a:r>
            <a:r>
              <a:rPr lang="it-IT" baseline="0" dirty="0"/>
              <a:t> intende info sul </a:t>
            </a:r>
            <a:r>
              <a:rPr lang="it-IT" baseline="0" dirty="0" err="1"/>
              <a:t>paper</a:t>
            </a:r>
            <a:r>
              <a:rPr lang="it-IT" baseline="0" dirty="0"/>
              <a:t> non sul sito (E’ una conferenza scientifica</a:t>
            </a:r>
            <a:r>
              <a:rPr lang="mr-IN" baseline="0" dirty="0"/>
              <a:t>…</a:t>
            </a:r>
            <a:r>
              <a:rPr lang="it-IT" baseline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0D834-6933-4AF7-B999-2BEACBF9A98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5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rgbClr val="007987"/>
              </a:buClr>
              <a:buFontTx/>
              <a:buChar char="-"/>
            </a:pPr>
            <a:r>
              <a:rPr lang="it-IT" sz="2000" dirty="0">
                <a:latin typeface="Avenir Book"/>
                <a:cs typeface="Avenir Book"/>
              </a:rPr>
              <a:t>altre città in Italia</a:t>
            </a:r>
          </a:p>
          <a:p>
            <a:pPr lvl="1">
              <a:buClr>
                <a:srgbClr val="007987"/>
              </a:buClr>
              <a:buFontTx/>
              <a:buChar char="-"/>
            </a:pPr>
            <a:r>
              <a:rPr lang="it-IT" sz="2000" dirty="0">
                <a:latin typeface="Avenir Book"/>
                <a:cs typeface="Avenir Book"/>
              </a:rPr>
              <a:t>Casi europei (</a:t>
            </a:r>
            <a:r>
              <a:rPr lang="it-IT" sz="2000" i="1" dirty="0">
                <a:latin typeface="Avenir Book"/>
                <a:cs typeface="Avenir Book"/>
              </a:rPr>
              <a:t>Best </a:t>
            </a:r>
            <a:r>
              <a:rPr lang="it-IT" sz="2000" i="1" dirty="0" err="1">
                <a:latin typeface="Avenir Book"/>
                <a:cs typeface="Avenir Book"/>
              </a:rPr>
              <a:t>practices</a:t>
            </a:r>
            <a:r>
              <a:rPr lang="it-IT" sz="2000" i="1" dirty="0">
                <a:latin typeface="Avenir Book"/>
                <a:cs typeface="Avenir Book"/>
              </a:rPr>
              <a:t>)</a:t>
            </a:r>
          </a:p>
          <a:p>
            <a:r>
              <a:rPr lang="it-IT" dirty="0"/>
              <a:t>Se riusciamo</a:t>
            </a:r>
          </a:p>
          <a:p>
            <a:endParaRPr lang="it-IT" dirty="0"/>
          </a:p>
          <a:p>
            <a:r>
              <a:rPr lang="it-IT" dirty="0"/>
              <a:t>Inoltre </a:t>
            </a:r>
            <a:r>
              <a:rPr lang="it-IT" dirty="0" err="1"/>
              <a:t>lex</a:t>
            </a:r>
            <a:r>
              <a:rPr lang="it-IT" dirty="0"/>
              <a:t> reg</a:t>
            </a:r>
            <a:r>
              <a:rPr lang="it-IT" baseline="0" dirty="0"/>
              <a:t> sintesi box (alla fine)</a:t>
            </a:r>
          </a:p>
          <a:p>
            <a:r>
              <a:rPr lang="it-IT" baseline="0" dirty="0" err="1"/>
              <a:t>Com</a:t>
            </a:r>
            <a:r>
              <a:rPr lang="it-IT" baseline="0" dirty="0"/>
              <a:t> nei </a:t>
            </a:r>
            <a:r>
              <a:rPr lang="it-IT" baseline="0" dirty="0" err="1"/>
              <a:t>com</a:t>
            </a:r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93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www.ferpress.it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/uploads/2015/02/</a:t>
            </a:r>
            <a:r>
              <a:rPr lang="it-IT" dirty="0" err="1"/>
              <a:t>Rapporto-ISFORT-Trasporto-pubblico-e-disabilità.pdf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C543-7692-4332-BC83-ACC7C9CA2F6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4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CB0579-83F6-41DD-9060-D1B39450C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082"/>
            <a:ext cx="9144000" cy="25860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D5421C8-A77D-4DEA-ABE4-85AFF03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54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966C37B-D60F-45AA-85DA-B550127A1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296"/>
            <a:ext cx="12192000" cy="6797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213D613-2AE9-4EE2-BA8C-0A62B142C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" y="0"/>
            <a:ext cx="10692384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F22BBE-8F6B-446F-B383-65C29038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38393A7-103C-419B-BB6B-D7119C4D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4535B16-FD54-43EC-955D-489B9D11C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F0CE468-7B50-438E-842C-1CBC8AA2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349D-1F30-412D-A6A0-BC3DF3EA2F61}" type="datetime1">
              <a:rPr lang="it-IT" smtClean="0"/>
              <a:t>16/09/2020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D2F5017-2BD1-4A5C-8482-4414E3F2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C84685E-8E54-44A2-9C24-65B27A7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44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24AA92-C210-4888-85FA-12B3A4E5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2C03F75-5289-4C2B-B531-AA7C8F788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59BA3D7-3F2C-4EAF-BD4F-0BA004173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18E965F-55FA-4D0D-BD9B-4A05111E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5C5-D450-4956-8F79-9A2092905677}" type="datetime1">
              <a:rPr lang="it-IT" smtClean="0"/>
              <a:t>16/09/2020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DC5DFAF-9FAD-419C-B022-4919A384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9AB6660-1ED9-49BD-9D17-2DCA35FA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49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787EB0-5CAA-42C3-BA11-89E2E2F4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C8298D4-9634-49F5-8750-3701F22F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C9A8E3A-119D-4E13-AB71-0C8063BB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59DE-90B6-4A50-9834-7317FCB271B3}" type="datetime1">
              <a:rPr lang="it-IT" smtClean="0"/>
              <a:t>16/09/2020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5B82F8B-4730-4B4F-A82C-3D14D63E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D0CCAC-6601-47E2-878A-1D93B12C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084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EEE4CFB-D222-4B52-AC40-7C2C2F086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3EBE258-27FA-4DC4-8346-97F9A50BE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199945A-964F-4CDF-8A46-7ECD3DE7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B719-336A-436A-A754-20F0B8DA5BE4}" type="datetime1">
              <a:rPr lang="it-IT" smtClean="0"/>
              <a:t>16/09/2020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8632B6D-788C-48CA-ABB5-823CA8C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E591B0F-494C-4B69-9107-2F1F2DFD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51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55DF53-46A7-45F9-90B9-4FFA4E8E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98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5F9B72C-C327-4E1B-85AC-116AE03A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664"/>
            <a:ext cx="10515600" cy="4615815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E8D97F9-C028-41C2-9498-A176968B3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90" y="6177281"/>
            <a:ext cx="819192" cy="6858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FB831AB-5655-40C6-B42C-F5515A17E9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738" y="0"/>
            <a:ext cx="651114" cy="747674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52142DC-FE0E-443F-8FC4-DDF8AE15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356350"/>
            <a:ext cx="10510461" cy="501650"/>
          </a:xfrm>
        </p:spPr>
        <p:txBody>
          <a:bodyPr/>
          <a:lstStyle/>
          <a:p>
            <a:r>
              <a:rPr lang="it-IT" dirty="0" err="1"/>
              <a:t>Diplomacy</a:t>
            </a:r>
            <a:r>
              <a:rPr lang="it-IT" dirty="0"/>
              <a:t> – Festival della Diplomazia – 17 Ottobre 2019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8E0B3C3E-BEA6-4633-813C-7875B5D1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743" y="6492875"/>
            <a:ext cx="560109" cy="365125"/>
          </a:xfrm>
        </p:spPr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40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55DF53-46A7-45F9-90B9-4FFA4E8E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98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5F9B72C-C327-4E1B-85AC-116AE03A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665"/>
            <a:ext cx="5157247" cy="451770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E8D97F9-C028-41C2-9498-A176968B3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90" y="6177281"/>
            <a:ext cx="819192" cy="6858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FB831AB-5655-40C6-B42C-F5515A17E9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738" y="0"/>
            <a:ext cx="651114" cy="747674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52142DC-FE0E-443F-8FC4-DDF8AE15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356350"/>
            <a:ext cx="10510461" cy="501650"/>
          </a:xfrm>
        </p:spPr>
        <p:txBody>
          <a:bodyPr/>
          <a:lstStyle/>
          <a:p>
            <a:r>
              <a:rPr lang="en-US"/>
              <a:t>3rd VREF Conference on Urban Freight - Designing urban space and managing flows – the importance of freight for livable cities</a:t>
            </a:r>
          </a:p>
          <a:p>
            <a:r>
              <a:rPr lang="it-IT"/>
              <a:t>17-19 October 2018, Gothenburg, Sweden</a:t>
            </a: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8E0B3C3E-BEA6-4633-813C-7875B5D1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743" y="6492875"/>
            <a:ext cx="560109" cy="365125"/>
          </a:xfrm>
        </p:spPr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9B9AFEF0-47ED-44FA-8556-C225F8CC7B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6443" y="1764665"/>
            <a:ext cx="5157247" cy="451770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4462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B55DF53-46A7-45F9-90B9-4FFA4E8E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98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5F9B72C-C327-4E1B-85AC-116AE03A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664"/>
            <a:ext cx="10515600" cy="4615815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E8D97F9-C028-41C2-9498-A176968B3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90" y="6177281"/>
            <a:ext cx="819192" cy="6858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FB831AB-5655-40C6-B42C-F5515A17E9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738" y="0"/>
            <a:ext cx="651114" cy="747674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52142DC-FE0E-443F-8FC4-DDF8AE15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356350"/>
            <a:ext cx="10510461" cy="501650"/>
          </a:xfrm>
        </p:spPr>
        <p:txBody>
          <a:bodyPr/>
          <a:lstStyle/>
          <a:p>
            <a:r>
              <a:rPr lang="en-US"/>
              <a:t>3rd VREF Conference on Urban Freight - Designing urban space and managing flows – the importance of freight for livable cities</a:t>
            </a:r>
          </a:p>
          <a:p>
            <a:r>
              <a:rPr lang="it-IT"/>
              <a:t>17-19 October 2018, Gothenburg, Sweden</a:t>
            </a: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8E0B3C3E-BEA6-4633-813C-7875B5D1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743" y="6492875"/>
            <a:ext cx="560109" cy="365125"/>
          </a:xfrm>
        </p:spPr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5A64A4-3E0B-4D5C-836C-E76C444F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F0E7BE2-65ED-4BF5-A525-6005931F6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3268BC8-9824-4B3D-A7AE-64FFF5D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B330-18CF-4FDB-A2D9-9A0F74992B33}" type="datetime1">
              <a:rPr lang="it-IT" smtClean="0"/>
              <a:t>16/09/2020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496A59E-8FF4-4634-A7B5-0401D63B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5C5AC80-707B-4D66-9873-BC80B2AE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CE195E9-E9AD-4B51-9F7E-0F034B36E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2" y="30480"/>
            <a:ext cx="591922" cy="6797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F15E8F7-3087-4300-8F3D-348D1538F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11378" cy="6004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663F1C8-DDFB-49D3-9A74-05FA2FFB9B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383" y="75942"/>
            <a:ext cx="671513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522BF8-47FD-499A-8908-34E05E1B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6A799-BEBC-4012-83C1-1DCE2D099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EEBFF3B-3C18-4397-9C05-C3EE1767C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B8321A8-CC57-47CE-AA20-DD839B70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8131-D661-46F1-992A-58369D88FB25}" type="datetime1">
              <a:rPr lang="it-IT" smtClean="0"/>
              <a:t>16/09/2020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6A3C5B8-2B38-4786-A502-2BBDEF96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06F9D10-7BE3-4057-B589-ABB91835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B83B8B-B5C9-4F76-B5CD-CFAA10E6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F89FA6B-127C-4AC5-BB62-E13C8B95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CD9AAE4-3454-42CF-B448-0CA78772E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BBB7FF-CA67-4733-BE5A-5E97DF5EE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FA777C0-2E98-4643-B59F-6B155D580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91F9155-406A-49ED-81CA-0B8A52BB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F1DD-8C63-4F0A-96A3-9B07DAEA9DA8}" type="datetime1">
              <a:rPr lang="it-IT" smtClean="0"/>
              <a:t>16/09/2020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204543D-279C-43FF-A9E9-3A861CA7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7806225-5A6B-4C24-8C66-F809E717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7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3D4A70-E2EE-4349-A857-F7D9523BD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0040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868244F-612E-47E3-87E1-7C380989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C43-091F-498A-8F43-67834E710B96}" type="datetime1">
              <a:rPr lang="it-IT" smtClean="0"/>
              <a:t>16/09/2020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E797500-5CF8-4600-8AB7-3B17BE99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piè di pagina o eliminarlo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3A3A37E-EEE5-48B6-A28F-26E56B77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01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B1B0047-DEDF-4B84-A5FD-19733050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610644C-EA54-4B82-8BA9-F2A1F254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61EDC1A-6831-4D4F-95B7-FE919A115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B168-FC14-45E2-8CFD-4BD86D39DD76}" type="datetime1">
              <a:rPr lang="it-IT" smtClean="0"/>
              <a:t>16/09/2020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CC239EC-7824-42EA-B643-8EFA2CFD4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3rd VREF Conference on Urban Freight - Designing urban space and managing flows – the importance of freight for livable cities</a:t>
            </a:r>
          </a:p>
          <a:p>
            <a:r>
              <a:rPr lang="it-IT" dirty="0"/>
              <a:t>17-19 </a:t>
            </a:r>
            <a:r>
              <a:rPr lang="it-IT" dirty="0" err="1"/>
              <a:t>October</a:t>
            </a:r>
            <a:r>
              <a:rPr lang="it-IT" dirty="0"/>
              <a:t> 2018, </a:t>
            </a:r>
            <a:r>
              <a:rPr lang="it-IT" dirty="0" err="1"/>
              <a:t>Gothenburg</a:t>
            </a:r>
            <a:r>
              <a:rPr lang="it-IT" dirty="0"/>
              <a:t>, </a:t>
            </a:r>
            <a:r>
              <a:rPr lang="it-IT" dirty="0" err="1"/>
              <a:t>Sweden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353420E-362E-45DB-9BD0-5CBFDCCD9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63CFE-DD26-404A-9B0D-C8772E5BE3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2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trelab.it/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V="1">
            <a:off x="1562100" y="1714500"/>
            <a:ext cx="8978900" cy="38100"/>
          </a:xfrm>
          <a:prstGeom prst="line">
            <a:avLst/>
          </a:prstGeom>
          <a:ln w="57150" cmpd="sng">
            <a:solidFill>
              <a:srgbClr val="007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362200" y="1947050"/>
            <a:ext cx="831157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ea typeface="Arial" charset="0"/>
                <a:cs typeface="Arial"/>
              </a:rPr>
              <a:t>E-</a:t>
            </a:r>
            <a:r>
              <a:rPr lang="it-IT" sz="2400" dirty="0" err="1">
                <a:ea typeface="Arial" charset="0"/>
                <a:cs typeface="Arial"/>
              </a:rPr>
              <a:t>grocery</a:t>
            </a:r>
            <a:r>
              <a:rPr lang="it-IT" sz="2400" dirty="0">
                <a:ea typeface="Arial" charset="0"/>
                <a:cs typeface="Arial"/>
              </a:rPr>
              <a:t> e gli effetti del </a:t>
            </a:r>
            <a:r>
              <a:rPr lang="it-IT" sz="2400" dirty="0" err="1">
                <a:ea typeface="Arial" charset="0"/>
                <a:cs typeface="Arial"/>
              </a:rPr>
              <a:t>lockdown</a:t>
            </a:r>
            <a:r>
              <a:rPr lang="it-IT" sz="2400" dirty="0">
                <a:ea typeface="Arial" charset="0"/>
                <a:cs typeface="Arial"/>
              </a:rPr>
              <a:t> sulla spesa degli italiani:</a:t>
            </a:r>
            <a:endParaRPr lang="it-IT" sz="2400" dirty="0">
              <a:ea typeface="Arial" charset="0"/>
              <a:cs typeface="Arial" charset="0"/>
            </a:endParaRPr>
          </a:p>
          <a:p>
            <a:r>
              <a:rPr lang="it-IT" sz="2400" dirty="0">
                <a:ea typeface="Arial" charset="0"/>
                <a:cs typeface="Arial"/>
              </a:rPr>
              <a:t>le prospettive per il futuro</a:t>
            </a:r>
            <a:r>
              <a:rPr lang="it-IT" sz="1600" dirty="0">
                <a:ea typeface="Arial" charset="0"/>
                <a:cs typeface="Arial"/>
              </a:rPr>
              <a:t>.</a:t>
            </a:r>
          </a:p>
          <a:p>
            <a:endParaRPr lang="it-IT" sz="1600" dirty="0">
              <a:ea typeface="Arial" charset="0"/>
              <a:cs typeface="Arial" charset="0"/>
            </a:endParaRPr>
          </a:p>
        </p:txBody>
      </p:sp>
      <p:pic>
        <p:nvPicPr>
          <p:cNvPr id="9" name="Picture 2" descr="C:\Users\Family\Desktop\cattura trelab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4" y="3347800"/>
            <a:ext cx="72104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364798" y="5252027"/>
            <a:ext cx="625792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ea typeface="Arial" charset="0"/>
                <a:cs typeface="Arial"/>
              </a:rPr>
              <a:t>Filippo Sernicola</a:t>
            </a:r>
            <a:r>
              <a:rPr lang="it-IT" baseline="30000" dirty="0">
                <a:cs typeface="Avenir Oblique"/>
              </a:rPr>
              <a:t> 1</a:t>
            </a:r>
            <a:r>
              <a:rPr lang="it-IT" dirty="0">
                <a:ea typeface="Arial" charset="0"/>
                <a:cs typeface="Arial"/>
              </a:rPr>
              <a:t>, Edoardo Marcucci</a:t>
            </a:r>
            <a:r>
              <a:rPr lang="it-IT" baseline="30000" dirty="0">
                <a:cs typeface="Avenir Oblique"/>
              </a:rPr>
              <a:t> 1</a:t>
            </a:r>
            <a:r>
              <a:rPr lang="it-IT" baseline="30000" dirty="0">
                <a:cs typeface="Arial"/>
              </a:rPr>
              <a:t>,4</a:t>
            </a:r>
            <a:r>
              <a:rPr lang="it-IT" dirty="0">
                <a:cs typeface="Arial"/>
              </a:rPr>
              <a:t>,</a:t>
            </a:r>
            <a:r>
              <a:rPr lang="it-IT" dirty="0">
                <a:ea typeface="Arial" charset="0"/>
                <a:cs typeface="Arial"/>
              </a:rPr>
              <a:t> Valerio Gatta</a:t>
            </a:r>
            <a:r>
              <a:rPr lang="it-IT" baseline="30000" dirty="0">
                <a:cs typeface="Avenir Oblique"/>
              </a:rPr>
              <a:t> 1</a:t>
            </a:r>
            <a:r>
              <a:rPr lang="it-IT" dirty="0">
                <a:ea typeface="Arial" charset="0"/>
                <a:cs typeface="Arial"/>
              </a:rPr>
              <a:t>, Ila Maltese</a:t>
            </a:r>
            <a:r>
              <a:rPr lang="it-IT" baseline="30000" dirty="0">
                <a:cs typeface="Avenir Oblique"/>
              </a:rPr>
              <a:t> 2</a:t>
            </a:r>
            <a:r>
              <a:rPr lang="it-IT" dirty="0">
                <a:ea typeface="Arial" charset="0"/>
                <a:cs typeface="Arial"/>
              </a:rPr>
              <a:t>, Michela Le Pira</a:t>
            </a:r>
            <a:r>
              <a:rPr lang="it-IT" baseline="30000" dirty="0">
                <a:cs typeface="Avenir Oblique"/>
              </a:rPr>
              <a:t> 3</a:t>
            </a:r>
            <a:endParaRPr lang="it-IT" dirty="0">
              <a:ea typeface="Arial" charset="0"/>
              <a:cs typeface="Arial" charset="0"/>
            </a:endParaRP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54190" y="5696491"/>
            <a:ext cx="434339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400" baseline="30000" dirty="0">
                <a:cs typeface="Avenir Oblique"/>
              </a:rPr>
              <a:t>1 </a:t>
            </a:r>
            <a:r>
              <a:rPr lang="it-IT" sz="1400" dirty="0">
                <a:ea typeface="Arial" charset="0"/>
                <a:cs typeface="Arial" charset="0"/>
              </a:rPr>
              <a:t>Università degli studi di Roma Tre, </a:t>
            </a:r>
            <a:r>
              <a:rPr lang="it-IT" sz="1400" dirty="0" err="1">
                <a:ea typeface="Arial" charset="0"/>
                <a:cs typeface="Arial" charset="0"/>
              </a:rPr>
              <a:t>TRElab</a:t>
            </a:r>
            <a:endParaRPr lang="it-IT" sz="1400" dirty="0">
              <a:ea typeface="Arial" charset="0"/>
              <a:cs typeface="Arial" charset="0"/>
            </a:endParaRPr>
          </a:p>
          <a:p>
            <a:r>
              <a:rPr lang="it-IT" sz="1400" baseline="30000" dirty="0">
                <a:cs typeface="Arial" charset="0"/>
              </a:rPr>
              <a:t>2</a:t>
            </a:r>
            <a:r>
              <a:rPr lang="it-IT" sz="1400" dirty="0">
                <a:ea typeface="Arial" charset="0"/>
                <a:cs typeface="Arial" charset="0"/>
              </a:rPr>
              <a:t>Università degli studi di Milano Statale, </a:t>
            </a:r>
            <a:r>
              <a:rPr lang="it-IT" sz="1400" dirty="0" err="1">
                <a:ea typeface="Arial" charset="0"/>
                <a:cs typeface="Arial" charset="0"/>
              </a:rPr>
              <a:t>TRElab</a:t>
            </a:r>
            <a:endParaRPr lang="it-IT" sz="1400" dirty="0">
              <a:ea typeface="Arial" charset="0"/>
              <a:cs typeface="Arial" charset="0"/>
            </a:endParaRPr>
          </a:p>
          <a:p>
            <a:r>
              <a:rPr lang="it-IT" sz="1400" baseline="30000" dirty="0">
                <a:cs typeface="Arial" charset="0"/>
              </a:rPr>
              <a:t>3</a:t>
            </a:r>
            <a:r>
              <a:rPr lang="it-IT" sz="1400" dirty="0">
                <a:ea typeface="Arial" charset="0"/>
                <a:cs typeface="Arial" charset="0"/>
              </a:rPr>
              <a:t>Università degli studi di Catania, </a:t>
            </a:r>
            <a:r>
              <a:rPr lang="it-IT" sz="1400" dirty="0" err="1">
                <a:ea typeface="Arial" charset="0"/>
                <a:cs typeface="Arial" charset="0"/>
              </a:rPr>
              <a:t>TRElab</a:t>
            </a:r>
            <a:endParaRPr lang="it-IT" sz="1400" dirty="0">
              <a:ea typeface="Arial" charset="0"/>
              <a:cs typeface="Arial" charset="0"/>
            </a:endParaRPr>
          </a:p>
          <a:p>
            <a:r>
              <a:rPr lang="it-IT" sz="1400" baseline="30000" dirty="0">
                <a:ea typeface="+mn-lt"/>
                <a:cs typeface="+mn-lt"/>
              </a:rPr>
              <a:t>4</a:t>
            </a:r>
            <a:r>
              <a:rPr lang="it-IT" sz="1400" dirty="0">
                <a:ea typeface="+mn-lt"/>
                <a:cs typeface="+mn-lt"/>
              </a:rPr>
              <a:t>Molde University College</a:t>
            </a:r>
            <a:endParaRPr lang="it-IT" sz="1400" dirty="0">
              <a:cs typeface="Arial"/>
            </a:endParaRPr>
          </a:p>
        </p:txBody>
      </p:sp>
      <p:pic>
        <p:nvPicPr>
          <p:cNvPr id="2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613DA6F8-8F80-496B-AA9B-50ABBB69F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964" y="277950"/>
            <a:ext cx="5964381" cy="13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Risultati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10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128F87F3-357F-45E8-8FE6-9B6C776D0971}"/>
              </a:ext>
            </a:extLst>
          </p:cNvPr>
          <p:cNvSpPr txBox="1"/>
          <p:nvPr/>
        </p:nvSpPr>
        <p:spPr>
          <a:xfrm>
            <a:off x="1375215" y="1939885"/>
            <a:ext cx="9220199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ea typeface="Arial" charset="0"/>
                <a:cs typeface="Arial"/>
              </a:rPr>
              <a:t>Le richieste per l’e-</a:t>
            </a:r>
            <a:r>
              <a:rPr lang="it-IT" sz="2800" dirty="0" err="1">
                <a:ea typeface="Arial" charset="0"/>
                <a:cs typeface="Arial"/>
              </a:rPr>
              <a:t>grocery</a:t>
            </a:r>
            <a:r>
              <a:rPr lang="it-IT" sz="2800" dirty="0">
                <a:ea typeface="Arial" charset="0"/>
                <a:cs typeface="Arial"/>
              </a:rPr>
              <a:t> sono aumentate tra il </a:t>
            </a:r>
            <a:r>
              <a:rPr lang="it-IT" sz="2800" dirty="0" err="1">
                <a:ea typeface="Arial" charset="0"/>
                <a:cs typeface="Arial"/>
              </a:rPr>
              <a:t>pre</a:t>
            </a:r>
            <a:r>
              <a:rPr lang="it-IT" sz="2800" dirty="0">
                <a:ea typeface="Arial" charset="0"/>
                <a:cs typeface="Arial"/>
              </a:rPr>
              <a:t> e il durante la pandemia passando dal 18% al </a:t>
            </a:r>
            <a:r>
              <a:rPr lang="it-IT" sz="2800" dirty="0" smtClean="0">
                <a:ea typeface="Arial" charset="0"/>
                <a:cs typeface="Arial"/>
              </a:rPr>
              <a:t>30% </a:t>
            </a:r>
            <a:r>
              <a:rPr lang="it-IT" sz="2800" dirty="0">
                <a:ea typeface="Arial" charset="0"/>
                <a:cs typeface="Arial"/>
              </a:rPr>
              <a:t>sul totale degli </a:t>
            </a:r>
            <a:r>
              <a:rPr lang="it-IT" sz="2800" dirty="0" smtClean="0">
                <a:ea typeface="Arial" charset="0"/>
                <a:cs typeface="Arial"/>
              </a:rPr>
              <a:t>intervistati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Il </a:t>
            </a:r>
            <a:r>
              <a:rPr lang="en-US" sz="2800" dirty="0" err="1">
                <a:ea typeface="Arial" charset="0"/>
                <a:cs typeface="Arial"/>
              </a:rPr>
              <a:t>costo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allocato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alla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spesa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mensile</a:t>
            </a:r>
            <a:r>
              <a:rPr lang="en-US" sz="2800" dirty="0">
                <a:ea typeface="Arial" charset="0"/>
                <a:cs typeface="Arial"/>
              </a:rPr>
              <a:t> per </a:t>
            </a:r>
            <a:r>
              <a:rPr lang="en-US" sz="2800" dirty="0" err="1">
                <a:ea typeface="Arial" charset="0"/>
                <a:cs typeface="Arial"/>
              </a:rPr>
              <a:t>l’e</a:t>
            </a:r>
            <a:r>
              <a:rPr lang="en-US" sz="2800" dirty="0">
                <a:ea typeface="Arial" charset="0"/>
                <a:cs typeface="Arial"/>
              </a:rPr>
              <a:t>-grocery è </a:t>
            </a:r>
            <a:r>
              <a:rPr lang="en-US" sz="2800" dirty="0" err="1">
                <a:ea typeface="Arial" charset="0"/>
                <a:cs typeface="Arial"/>
              </a:rPr>
              <a:t>aumentato</a:t>
            </a:r>
            <a:r>
              <a:rPr lang="en-US" sz="2800" dirty="0">
                <a:ea typeface="Arial" charset="0"/>
                <a:cs typeface="Arial"/>
              </a:rPr>
              <a:t> in </a:t>
            </a:r>
            <a:r>
              <a:rPr lang="en-US" sz="2800" dirty="0" err="1">
                <a:ea typeface="Arial" charset="0"/>
                <a:cs typeface="Arial"/>
              </a:rPr>
              <a:t>modo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significativo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rispetto</a:t>
            </a:r>
            <a:r>
              <a:rPr lang="en-US" sz="2800" dirty="0">
                <a:ea typeface="Arial" charset="0"/>
                <a:cs typeface="Arial"/>
              </a:rPr>
              <a:t> al </a:t>
            </a:r>
            <a:r>
              <a:rPr lang="en-US" sz="2800" dirty="0" err="1">
                <a:ea typeface="Arial" charset="0"/>
                <a:cs typeface="Arial"/>
              </a:rPr>
              <a:t>periodo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antecedente</a:t>
            </a:r>
            <a:r>
              <a:rPr lang="en-US" sz="2800" dirty="0">
                <a:ea typeface="Arial" charset="0"/>
                <a:cs typeface="Arial"/>
              </a:rPr>
              <a:t> al lockdown (+94</a:t>
            </a:r>
            <a:r>
              <a:rPr lang="en-US" sz="2800" dirty="0" smtClean="0">
                <a:ea typeface="Arial" charset="0"/>
                <a:cs typeface="Arial"/>
              </a:rPr>
              <a:t>%)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Arial" charset="0"/>
                <a:cs typeface="Arial"/>
              </a:rPr>
              <a:t>I </a:t>
            </a:r>
            <a:r>
              <a:rPr lang="en-US" sz="2800" dirty="0" err="1">
                <a:ea typeface="Arial" charset="0"/>
                <a:cs typeface="Arial"/>
              </a:rPr>
              <a:t>fattori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che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hanno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determinato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questa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scelta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sono</a:t>
            </a:r>
            <a:r>
              <a:rPr lang="en-US" sz="2800" dirty="0">
                <a:ea typeface="Arial" charset="0"/>
                <a:cs typeface="Arial"/>
              </a:rPr>
              <a:t>: </a:t>
            </a:r>
            <a:r>
              <a:rPr lang="en-US" sz="2800" dirty="0" err="1">
                <a:ea typeface="Arial" charset="0"/>
                <a:cs typeface="Arial"/>
              </a:rPr>
              <a:t>comodità</a:t>
            </a:r>
            <a:r>
              <a:rPr lang="en-US" sz="2800" dirty="0">
                <a:ea typeface="Arial" charset="0"/>
                <a:cs typeface="Arial"/>
              </a:rPr>
              <a:t> e </a:t>
            </a:r>
            <a:r>
              <a:rPr lang="en-US" sz="2800" dirty="0" err="1">
                <a:ea typeface="Arial" charset="0"/>
                <a:cs typeface="Arial"/>
              </a:rPr>
              <a:t>vantaggio</a:t>
            </a:r>
            <a:r>
              <a:rPr lang="en-US" sz="2800" dirty="0">
                <a:ea typeface="Arial" charset="0"/>
                <a:cs typeface="Arial"/>
              </a:rPr>
              <a:t> e </a:t>
            </a:r>
            <a:r>
              <a:rPr lang="en-US" sz="2800" dirty="0" err="1">
                <a:ea typeface="Arial" charset="0"/>
                <a:cs typeface="Arial"/>
              </a:rPr>
              <a:t>riduzione</a:t>
            </a:r>
            <a:r>
              <a:rPr lang="en-US" sz="2800" dirty="0">
                <a:ea typeface="Arial" charset="0"/>
                <a:cs typeface="Arial"/>
              </a:rPr>
              <a:t> del </a:t>
            </a:r>
            <a:r>
              <a:rPr lang="en-US" sz="2800" dirty="0" err="1">
                <a:ea typeface="Arial" charset="0"/>
                <a:cs typeface="Arial"/>
              </a:rPr>
              <a:t>rischio</a:t>
            </a:r>
            <a:endParaRPr lang="en-US" sz="2800" dirty="0">
              <a:ea typeface="Arial" charset="0"/>
              <a:cs typeface="Arial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Il </a:t>
            </a:r>
            <a:r>
              <a:rPr lang="en-US" sz="2800" dirty="0" smtClean="0">
                <a:ea typeface="Arial" charset="0"/>
                <a:cs typeface="Arial"/>
              </a:rPr>
              <a:t>30</a:t>
            </a:r>
            <a:r>
              <a:rPr lang="en-US" sz="2800" dirty="0">
                <a:ea typeface="Arial" charset="0"/>
                <a:cs typeface="Arial"/>
              </a:rPr>
              <a:t>% </a:t>
            </a:r>
            <a:r>
              <a:rPr lang="en-US" sz="2800" dirty="0" err="1">
                <a:ea typeface="Arial" charset="0"/>
                <a:cs typeface="Arial"/>
              </a:rPr>
              <a:t>dei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partecipanti</a:t>
            </a:r>
            <a:r>
              <a:rPr lang="en-US" sz="2800" dirty="0">
                <a:ea typeface="Arial" charset="0"/>
                <a:cs typeface="Arial"/>
              </a:rPr>
              <a:t> ha </a:t>
            </a:r>
            <a:r>
              <a:rPr lang="en-US" sz="2800" dirty="0" err="1">
                <a:ea typeface="Arial" charset="0"/>
                <a:cs typeface="Arial"/>
              </a:rPr>
              <a:t>affermato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che</a:t>
            </a:r>
            <a:r>
              <a:rPr lang="en-US" sz="2800" dirty="0">
                <a:ea typeface="Arial" charset="0"/>
                <a:cs typeface="Arial"/>
              </a:rPr>
              <a:t> in </a:t>
            </a:r>
            <a:r>
              <a:rPr lang="en-US" sz="2800" dirty="0" err="1">
                <a:ea typeface="Arial" charset="0"/>
                <a:cs typeface="Arial"/>
              </a:rPr>
              <a:t>futuro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farà</a:t>
            </a:r>
            <a:r>
              <a:rPr lang="en-US" sz="2800" dirty="0">
                <a:ea typeface="Arial" charset="0"/>
                <a:cs typeface="Arial"/>
              </a:rPr>
              <a:t> la  </a:t>
            </a:r>
            <a:r>
              <a:rPr lang="en-US" sz="2800" dirty="0" err="1">
                <a:ea typeface="Arial" charset="0"/>
                <a:cs typeface="Arial"/>
              </a:rPr>
              <a:t>spesa</a:t>
            </a:r>
            <a:r>
              <a:rPr lang="en-US" sz="2800" dirty="0">
                <a:ea typeface="Arial" charset="0"/>
                <a:cs typeface="Arial"/>
              </a:rPr>
              <a:t> online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763136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384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Lato Medium"/>
                <a:cs typeface="Avenir Roman"/>
              </a:rPr>
              <a:t>Implicazioni dei risultati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11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52C1C87F-729D-4373-8C18-4AED0106AB7D}"/>
              </a:ext>
            </a:extLst>
          </p:cNvPr>
          <p:cNvSpPr txBox="1"/>
          <p:nvPr/>
        </p:nvSpPr>
        <p:spPr>
          <a:xfrm>
            <a:off x="948015" y="1902691"/>
            <a:ext cx="9946310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it-IT" sz="3200" dirty="0">
                <a:ea typeface="Arial" charset="0"/>
                <a:cs typeface="Arial"/>
              </a:rPr>
              <a:t>Il </a:t>
            </a:r>
            <a:r>
              <a:rPr lang="it-IT" sz="3200" dirty="0" err="1">
                <a:ea typeface="Arial" charset="0"/>
                <a:cs typeface="Arial"/>
              </a:rPr>
              <a:t>lockdown</a:t>
            </a:r>
            <a:r>
              <a:rPr lang="it-IT" sz="3200" dirty="0">
                <a:ea typeface="Arial" charset="0"/>
                <a:cs typeface="Arial"/>
              </a:rPr>
              <a:t> ha pesantemente influito nel modo di fare la spesa</a:t>
            </a:r>
          </a:p>
          <a:p>
            <a:pPr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3200" dirty="0">
              <a:ea typeface="Arial" charset="0"/>
              <a:cs typeface="Arial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it-IT" sz="3200" dirty="0">
                <a:ea typeface="Arial" charset="0"/>
                <a:cs typeface="Arial"/>
              </a:rPr>
              <a:t>La frequenza d'uso dell’e-</a:t>
            </a:r>
            <a:r>
              <a:rPr lang="it-IT" sz="3200" dirty="0" err="1">
                <a:ea typeface="Arial" charset="0"/>
                <a:cs typeface="Arial"/>
              </a:rPr>
              <a:t>grocery</a:t>
            </a:r>
            <a:r>
              <a:rPr lang="it-IT" sz="3200" dirty="0">
                <a:ea typeface="Arial" charset="0"/>
                <a:cs typeface="Arial"/>
              </a:rPr>
              <a:t> è destinata nel tempo a salire</a:t>
            </a:r>
          </a:p>
          <a:p>
            <a:pPr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ea typeface="Arial" charset="0"/>
              <a:cs typeface="Arial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ea typeface="Arial" charset="0"/>
                <a:cs typeface="Arial"/>
              </a:rPr>
              <a:t>Questo</a:t>
            </a:r>
            <a:r>
              <a:rPr lang="en-US" sz="3200" dirty="0" smtClean="0">
                <a:ea typeface="Arial" charset="0"/>
                <a:cs typeface="Arial"/>
              </a:rPr>
              <a:t> </a:t>
            </a:r>
            <a:r>
              <a:rPr lang="en-US" sz="3200" dirty="0" err="1" smtClean="0">
                <a:ea typeface="Arial" charset="0"/>
                <a:cs typeface="Arial"/>
              </a:rPr>
              <a:t>ridurrebbe</a:t>
            </a:r>
            <a:r>
              <a:rPr lang="en-US" sz="3200" dirty="0" smtClean="0">
                <a:ea typeface="Arial" charset="0"/>
                <a:cs typeface="Arial"/>
              </a:rPr>
              <a:t> </a:t>
            </a:r>
            <a:r>
              <a:rPr lang="en-US" sz="3200" dirty="0">
                <a:ea typeface="Arial" charset="0"/>
                <a:cs typeface="Arial"/>
              </a:rPr>
              <a:t>la </a:t>
            </a:r>
            <a:r>
              <a:rPr lang="en-US" sz="3200" dirty="0" err="1">
                <a:ea typeface="Arial" charset="0"/>
                <a:cs typeface="Arial"/>
              </a:rPr>
              <a:t>percentuale</a:t>
            </a:r>
            <a:r>
              <a:rPr lang="en-US" sz="3200" dirty="0">
                <a:ea typeface="Arial" charset="0"/>
                <a:cs typeface="Arial"/>
              </a:rPr>
              <a:t> di CO2 </a:t>
            </a:r>
            <a:r>
              <a:rPr lang="en-US" sz="3200" dirty="0" err="1">
                <a:ea typeface="Arial" charset="0"/>
                <a:cs typeface="Arial"/>
              </a:rPr>
              <a:t>prodotta</a:t>
            </a:r>
            <a:r>
              <a:rPr lang="en-US" sz="3200" dirty="0">
                <a:ea typeface="Arial" charset="0"/>
                <a:cs typeface="Arial"/>
              </a:rPr>
              <a:t> </a:t>
            </a:r>
            <a:r>
              <a:rPr lang="en-US" sz="3200" dirty="0" err="1">
                <a:ea typeface="Arial" charset="0"/>
                <a:cs typeface="Arial"/>
              </a:rPr>
              <a:t>dalle</a:t>
            </a:r>
            <a:r>
              <a:rPr lang="en-US" sz="3200" dirty="0">
                <a:ea typeface="Arial" charset="0"/>
                <a:cs typeface="Arial"/>
              </a:rPr>
              <a:t> auto </a:t>
            </a:r>
            <a:r>
              <a:rPr lang="en-US" sz="3200" dirty="0" err="1">
                <a:ea typeface="Arial" charset="0"/>
                <a:cs typeface="Arial"/>
              </a:rPr>
              <a:t>negli</a:t>
            </a:r>
            <a:r>
              <a:rPr lang="en-US" sz="3200" dirty="0">
                <a:ea typeface="Arial" charset="0"/>
                <a:cs typeface="Arial"/>
              </a:rPr>
              <a:t> </a:t>
            </a:r>
            <a:r>
              <a:rPr lang="en-US" sz="3200" dirty="0" err="1">
                <a:ea typeface="Arial" charset="0"/>
                <a:cs typeface="Arial"/>
              </a:rPr>
              <a:t>spostamenti</a:t>
            </a:r>
            <a:r>
              <a:rPr lang="en-US" sz="3200" dirty="0">
                <a:ea typeface="Arial" charset="0"/>
                <a:cs typeface="Arial"/>
              </a:rPr>
              <a:t> </a:t>
            </a:r>
            <a:endParaRPr lang="en-US" sz="3200" dirty="0">
              <a:ea typeface="Arial" charset="0"/>
              <a:cs typeface="Arial" charset="0"/>
            </a:endParaRPr>
          </a:p>
          <a:p>
            <a:pPr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>
              <a:ea typeface="Arial" charset="0"/>
              <a:cs typeface="Arial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15815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014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</a:rPr>
              <a:t>Implicazioni di policy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12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0154" y="1876136"/>
            <a:ext cx="521277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ea typeface="Arial" charset="0"/>
                <a:cs typeface="Arial"/>
              </a:rPr>
              <a:t>Policy makers:</a:t>
            </a:r>
          </a:p>
          <a:p>
            <a:endParaRPr lang="it-IT" sz="2400" dirty="0">
              <a:ea typeface="Arial" charset="0"/>
              <a:cs typeface="Arial" charset="0"/>
            </a:endParaRPr>
          </a:p>
          <a:p>
            <a:pPr marL="359410"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estendere la copertura territoriale sulla quale il settore opera</a:t>
            </a:r>
          </a:p>
          <a:p>
            <a:pPr marL="359410" indent="-342900">
              <a:buFont typeface="+mj-lt"/>
              <a:buAutoNum type="arabicPeriod"/>
            </a:pPr>
            <a:endParaRPr lang="it-IT" sz="2400" dirty="0">
              <a:ea typeface="Arial" charset="0"/>
              <a:cs typeface="Arial" charset="0"/>
            </a:endParaRPr>
          </a:p>
          <a:p>
            <a:pPr marL="359410"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sponsorizzare il valore ambientale della consegna a domicilio della spesa</a:t>
            </a:r>
          </a:p>
          <a:p>
            <a:pPr marL="359410" indent="-342900">
              <a:buFont typeface="+mj-lt"/>
              <a:buAutoNum type="arabicPeriod"/>
            </a:pPr>
            <a:endParaRPr lang="it-IT" sz="2400" dirty="0">
              <a:ea typeface="Arial" charset="0"/>
              <a:cs typeface="Arial" charset="0"/>
            </a:endParaRPr>
          </a:p>
          <a:p>
            <a:pPr marL="359410"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Incentivare le aziende a sviluppare adeguati servizi di consegna della merce</a:t>
            </a:r>
          </a:p>
          <a:p>
            <a:pPr marL="359410" indent="-342900">
              <a:buFont typeface="+mj-lt"/>
              <a:buAutoNum type="arabicPeriod"/>
            </a:pPr>
            <a:endParaRPr lang="it-IT" dirty="0"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09854" y="1751445"/>
            <a:ext cx="505460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it-IT" sz="2400" dirty="0">
                <a:ea typeface="Arial" charset="0"/>
                <a:cs typeface="Arial"/>
              </a:rPr>
              <a:t>Operatori:</a:t>
            </a:r>
          </a:p>
          <a:p>
            <a:pPr lvl="0"/>
            <a:endParaRPr lang="it-IT" sz="2400" dirty="0">
              <a:ea typeface="Arial" charset="0"/>
              <a:cs typeface="Arial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mantenere bassi i costi di consegna</a:t>
            </a:r>
          </a:p>
          <a:p>
            <a:pPr marL="342900" lvl="0" indent="-342900">
              <a:buFont typeface="+mj-lt"/>
              <a:buAutoNum type="arabicPeriod"/>
            </a:pPr>
            <a:endParaRPr lang="it-IT" sz="2400" dirty="0"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migliorare il range di scelta dei prodotti online</a:t>
            </a:r>
          </a:p>
          <a:p>
            <a:pPr marL="342900" indent="-342900">
              <a:buFont typeface="+mj-lt"/>
              <a:buAutoNum type="arabicPeriod"/>
            </a:pPr>
            <a:endParaRPr lang="it-IT" sz="2400" dirty="0"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Velocizzare i tempi di consegna (incrementare n° mezzi a disposizione ed il personale addetto)</a:t>
            </a:r>
          </a:p>
          <a:p>
            <a:pPr marL="342900" lvl="0" indent="-342900">
              <a:buFont typeface="+mj-lt"/>
              <a:buAutoNum type="arabicPeriod"/>
            </a:pPr>
            <a:endParaRPr lang="it-IT" sz="2400" dirty="0">
              <a:ea typeface="Arial" charset="0"/>
              <a:cs typeface="Arial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it-IT" sz="2400" dirty="0">
              <a:ea typeface="Arial" charset="0"/>
              <a:cs typeface="Arial" charset="0"/>
            </a:endParaRPr>
          </a:p>
          <a:p>
            <a:endParaRPr lang="it-IT" sz="2400" dirty="0">
              <a:ea typeface="Arial" charset="0"/>
              <a:cs typeface="Arial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15815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659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9563" cy="1339417"/>
          </a:xfrm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Avenir Roman"/>
                <a:cs typeface="Avenir Roman"/>
              </a:rPr>
              <a:t>Limiti e ricerche future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13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0C5AED86-4320-404F-8D62-2951D9BD2174}"/>
              </a:ext>
            </a:extLst>
          </p:cNvPr>
          <p:cNvSpPr/>
          <p:nvPr/>
        </p:nvSpPr>
        <p:spPr>
          <a:xfrm>
            <a:off x="1696300" y="2367277"/>
            <a:ext cx="24058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ea typeface="Arial" charset="0"/>
                <a:cs typeface="Arial"/>
              </a:rPr>
              <a:t>Gap </a:t>
            </a:r>
            <a:r>
              <a:rPr lang="en-US" sz="2400" dirty="0" err="1">
                <a:ea typeface="Arial" charset="0"/>
                <a:cs typeface="Arial"/>
              </a:rPr>
              <a:t>temporale</a:t>
            </a:r>
            <a:r>
              <a:rPr lang="en-US" sz="2400" dirty="0">
                <a:ea typeface="Arial" charset="0"/>
                <a:cs typeface="Arial"/>
              </a:rPr>
              <a:t> per </a:t>
            </a:r>
            <a:r>
              <a:rPr lang="en-US" sz="2400" dirty="0" err="1">
                <a:ea typeface="Arial" charset="0"/>
                <a:cs typeface="Arial"/>
              </a:rPr>
              <a:t>i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dirty="0" err="1">
                <a:ea typeface="Arial" charset="0"/>
                <a:cs typeface="Arial"/>
              </a:rPr>
              <a:t>dati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dirty="0" err="1">
                <a:ea typeface="Arial" charset="0"/>
                <a:cs typeface="Arial"/>
              </a:rPr>
              <a:t>sul</a:t>
            </a:r>
            <a:r>
              <a:rPr lang="en-US" sz="2400" dirty="0">
                <a:ea typeface="Arial" charset="0"/>
                <a:cs typeface="Arial"/>
              </a:rPr>
              <a:t> post lockdown 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73CCFFAE-875D-40F8-893A-CB53ED16939A}"/>
              </a:ext>
            </a:extLst>
          </p:cNvPr>
          <p:cNvSpPr/>
          <p:nvPr/>
        </p:nvSpPr>
        <p:spPr>
          <a:xfrm>
            <a:off x="5364845" y="2367277"/>
            <a:ext cx="279786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ea typeface="Arial" charset="0"/>
                <a:cs typeface="Arial"/>
              </a:rPr>
              <a:t>Campione </a:t>
            </a:r>
            <a:r>
              <a:rPr lang="en-US" sz="2400" err="1">
                <a:ea typeface="Arial" charset="0"/>
                <a:cs typeface="Arial"/>
              </a:rPr>
              <a:t>diviso</a:t>
            </a:r>
            <a:r>
              <a:rPr lang="en-US" sz="2400" dirty="0">
                <a:ea typeface="Arial" charset="0"/>
                <a:cs typeface="Arial"/>
              </a:rPr>
              <a:t> in </a:t>
            </a:r>
            <a:r>
              <a:rPr lang="en-US" sz="2400" err="1">
                <a:ea typeface="Arial" charset="0"/>
                <a:cs typeface="Arial"/>
              </a:rPr>
              <a:t>maniera</a:t>
            </a:r>
            <a:r>
              <a:rPr lang="en-US" sz="2400" dirty="0">
                <a:ea typeface="Arial" charset="0"/>
                <a:cs typeface="Arial"/>
              </a:rPr>
              <a:t> non </a:t>
            </a:r>
            <a:r>
              <a:rPr lang="en-US" sz="2400" err="1">
                <a:ea typeface="Arial" charset="0"/>
                <a:cs typeface="Arial"/>
              </a:rPr>
              <a:t>equa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err="1">
                <a:ea typeface="Arial" charset="0"/>
                <a:cs typeface="Arial"/>
              </a:rPr>
              <a:t>tra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err="1">
                <a:ea typeface="Arial" charset="0"/>
                <a:cs typeface="Arial"/>
              </a:rPr>
              <a:t>i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err="1">
                <a:ea typeface="Arial" charset="0"/>
                <a:cs typeface="Arial"/>
              </a:rPr>
              <a:t>comuni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err="1">
                <a:ea typeface="Arial" charset="0"/>
                <a:cs typeface="Arial"/>
              </a:rPr>
              <a:t>italiani</a:t>
            </a:r>
            <a:endParaRPr lang="en-US" sz="2400">
              <a:ea typeface="Arial" charset="0"/>
              <a:cs typeface="Arial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xmlns="" id="{1C5067CB-063C-415B-AB66-291C2641DD4F}"/>
              </a:ext>
            </a:extLst>
          </p:cNvPr>
          <p:cNvSpPr/>
          <p:nvPr/>
        </p:nvSpPr>
        <p:spPr>
          <a:xfrm>
            <a:off x="9200970" y="2384024"/>
            <a:ext cx="2765893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400" dirty="0">
                <a:ea typeface="Arial" charset="0"/>
                <a:cs typeface="Arial"/>
              </a:rPr>
              <a:t>Difficoltà per gli intervistati di quantificare un determinato comportamento</a:t>
            </a:r>
            <a:endParaRPr lang="en-US" sz="2400">
              <a:ea typeface="Arial" charset="0"/>
              <a:cs typeface="Arial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2211E58E-4301-4717-B788-56316F53B2A2}"/>
              </a:ext>
            </a:extLst>
          </p:cNvPr>
          <p:cNvSpPr/>
          <p:nvPr/>
        </p:nvSpPr>
        <p:spPr>
          <a:xfrm>
            <a:off x="932300" y="2485742"/>
            <a:ext cx="550939" cy="539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2211E58E-4301-4717-B788-56316F53B2A2}"/>
              </a:ext>
            </a:extLst>
          </p:cNvPr>
          <p:cNvSpPr/>
          <p:nvPr/>
        </p:nvSpPr>
        <p:spPr>
          <a:xfrm>
            <a:off x="4523741" y="2470996"/>
            <a:ext cx="550939" cy="539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2211E58E-4301-4717-B788-56316F53B2A2}"/>
              </a:ext>
            </a:extLst>
          </p:cNvPr>
          <p:cNvSpPr/>
          <p:nvPr/>
        </p:nvSpPr>
        <p:spPr>
          <a:xfrm>
            <a:off x="8422759" y="2470996"/>
            <a:ext cx="550939" cy="539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69769" y="1785322"/>
            <a:ext cx="18902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>
                <a:ea typeface="Arial" charset="0"/>
                <a:cs typeface="Arial"/>
              </a:rPr>
              <a:t>Limiti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074680" y="3688834"/>
            <a:ext cx="25557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>
                <a:ea typeface="Arial" charset="0"/>
                <a:cs typeface="Arial"/>
              </a:rPr>
              <a:t>Ricerche future</a:t>
            </a:r>
            <a:endParaRPr lang="it-IT" sz="2400" b="1">
              <a:ea typeface="Arial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34830" y="4327116"/>
            <a:ext cx="990946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Effettuare interviste f2f </a:t>
            </a:r>
            <a:endParaRPr lang="it-IT" sz="2400" dirty="0">
              <a:ea typeface="Arial" charset="0"/>
              <a:cs typeface="Arial" charset="0"/>
            </a:endParaRPr>
          </a:p>
          <a:p>
            <a:pPr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Considerare approfonditamente l’impatto ambientale degli spostamenti per la spesa offline</a:t>
            </a:r>
          </a:p>
          <a:p>
            <a:pPr indent="-342900">
              <a:buFont typeface="+mj-lt"/>
              <a:buAutoNum type="arabicPeriod"/>
            </a:pPr>
            <a:r>
              <a:rPr lang="it-IT" sz="2400" dirty="0">
                <a:ea typeface="Arial" charset="0"/>
                <a:cs typeface="Arial"/>
              </a:rPr>
              <a:t>Studiare le differenze in emissioni di gas serra tra servizi di consegna organizzati e spostamenti privati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99" y="1751964"/>
            <a:ext cx="10723149" cy="4615815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899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Conclusioni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14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40295" y="2047608"/>
            <a:ext cx="9551505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Il </a:t>
            </a:r>
            <a:r>
              <a:rPr lang="en-US" sz="2800" dirty="0" err="1">
                <a:ea typeface="Arial" charset="0"/>
                <a:cs typeface="Arial"/>
              </a:rPr>
              <a:t>settore</a:t>
            </a:r>
            <a:r>
              <a:rPr lang="en-US" sz="2800" dirty="0">
                <a:ea typeface="Arial" charset="0"/>
                <a:cs typeface="Arial"/>
              </a:rPr>
              <a:t> in </a:t>
            </a:r>
            <a:r>
              <a:rPr lang="en-US" sz="2800" dirty="0" err="1">
                <a:ea typeface="Arial" charset="0"/>
                <a:cs typeface="Arial"/>
              </a:rPr>
              <a:t>questione</a:t>
            </a:r>
            <a:r>
              <a:rPr lang="en-US" sz="2800" dirty="0">
                <a:ea typeface="Arial" charset="0"/>
                <a:cs typeface="Arial"/>
              </a:rPr>
              <a:t> è in </a:t>
            </a:r>
            <a:r>
              <a:rPr lang="en-US" sz="2800" dirty="0" err="1">
                <a:ea typeface="Arial" charset="0"/>
                <a:cs typeface="Arial"/>
              </a:rPr>
              <a:t>netta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crescita</a:t>
            </a:r>
            <a:endParaRPr lang="en-US" sz="2800" dirty="0">
              <a:ea typeface="Arial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Il lockdown ha </a:t>
            </a:r>
            <a:r>
              <a:rPr lang="en-US" sz="2800" dirty="0" err="1">
                <a:ea typeface="Arial" charset="0"/>
                <a:cs typeface="Arial"/>
              </a:rPr>
              <a:t>indirettamente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contribuito</a:t>
            </a:r>
            <a:r>
              <a:rPr lang="en-US" sz="2800" dirty="0">
                <a:ea typeface="Arial" charset="0"/>
                <a:cs typeface="Arial"/>
              </a:rPr>
              <a:t> a far </a:t>
            </a:r>
            <a:r>
              <a:rPr lang="en-US" sz="2800" dirty="0" err="1">
                <a:ea typeface="Arial" charset="0"/>
                <a:cs typeface="Arial"/>
              </a:rPr>
              <a:t>aumentare</a:t>
            </a:r>
            <a:r>
              <a:rPr lang="en-US" sz="2800" dirty="0">
                <a:ea typeface="Arial" charset="0"/>
                <a:cs typeface="Arial"/>
              </a:rPr>
              <a:t> le </a:t>
            </a:r>
            <a:r>
              <a:rPr lang="en-US" sz="2800" dirty="0" err="1">
                <a:ea typeface="Arial" charset="0"/>
                <a:cs typeface="Arial"/>
              </a:rPr>
              <a:t>richieste</a:t>
            </a:r>
            <a:r>
              <a:rPr lang="en-US" sz="2800" dirty="0">
                <a:ea typeface="Arial" charset="0"/>
                <a:cs typeface="Arial"/>
              </a:rPr>
              <a:t> per l’ e-grocery</a:t>
            </a:r>
          </a:p>
          <a:p>
            <a:endParaRPr lang="en-US" sz="2800" dirty="0"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ea typeface="Arial" charset="0"/>
                <a:cs typeface="Arial"/>
              </a:rPr>
              <a:t>Effettuare</a:t>
            </a:r>
            <a:r>
              <a:rPr lang="en-US" sz="2800" dirty="0">
                <a:ea typeface="Arial" charset="0"/>
                <a:cs typeface="Arial"/>
              </a:rPr>
              <a:t> la </a:t>
            </a:r>
            <a:r>
              <a:rPr lang="en-US" sz="2800" dirty="0" err="1">
                <a:ea typeface="Arial" charset="0"/>
                <a:cs typeface="Arial"/>
              </a:rPr>
              <a:t>spesa</a:t>
            </a:r>
            <a:r>
              <a:rPr lang="en-US" sz="2800" dirty="0">
                <a:ea typeface="Arial" charset="0"/>
                <a:cs typeface="Arial"/>
              </a:rPr>
              <a:t> online </a:t>
            </a:r>
            <a:r>
              <a:rPr lang="en-US" sz="2800" dirty="0" err="1">
                <a:ea typeface="Arial" charset="0"/>
                <a:cs typeface="Arial"/>
              </a:rPr>
              <a:t>comporta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vantaggi</a:t>
            </a:r>
            <a:r>
              <a:rPr lang="en-US" sz="2800" dirty="0">
                <a:ea typeface="Arial" charset="0"/>
                <a:cs typeface="Arial"/>
              </a:rPr>
              <a:t> per </a:t>
            </a:r>
            <a:r>
              <a:rPr lang="en-US" sz="2800" dirty="0" err="1">
                <a:ea typeface="Arial" charset="0"/>
                <a:cs typeface="Arial"/>
              </a:rPr>
              <a:t>i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consumatori</a:t>
            </a:r>
            <a:r>
              <a:rPr lang="en-US" sz="2800" dirty="0">
                <a:ea typeface="Arial" charset="0"/>
                <a:cs typeface="Arial"/>
              </a:rPr>
              <a:t>, </a:t>
            </a:r>
            <a:r>
              <a:rPr lang="en-US" sz="2800" dirty="0" err="1">
                <a:ea typeface="Arial" charset="0"/>
                <a:cs typeface="Arial"/>
              </a:rPr>
              <a:t>tuttavia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andrebbe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migliorata</a:t>
            </a:r>
            <a:r>
              <a:rPr lang="en-US" sz="2800" dirty="0">
                <a:ea typeface="Arial" charset="0"/>
                <a:cs typeface="Arial"/>
              </a:rPr>
              <a:t> la </a:t>
            </a:r>
            <a:r>
              <a:rPr lang="en-US" sz="2800" dirty="0" err="1">
                <a:ea typeface="Arial" charset="0"/>
                <a:cs typeface="Arial"/>
              </a:rPr>
              <a:t>tipologia</a:t>
            </a:r>
            <a:r>
              <a:rPr lang="en-US" sz="2800" dirty="0">
                <a:ea typeface="Arial" charset="0"/>
                <a:cs typeface="Arial"/>
              </a:rPr>
              <a:t> di </a:t>
            </a:r>
            <a:r>
              <a:rPr lang="en-US" sz="2800" dirty="0" err="1">
                <a:ea typeface="Arial" charset="0"/>
                <a:cs typeface="Arial"/>
              </a:rPr>
              <a:t>servizio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offerto</a:t>
            </a:r>
            <a:r>
              <a:rPr lang="en-US" sz="2800" dirty="0">
                <a:ea typeface="Arial" charset="0"/>
                <a:cs typeface="Arial"/>
              </a:rPr>
              <a:t> per far </a:t>
            </a:r>
            <a:r>
              <a:rPr lang="en-US" sz="2800" dirty="0" err="1">
                <a:ea typeface="Arial" charset="0"/>
                <a:cs typeface="Arial"/>
              </a:rPr>
              <a:t>sì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che</a:t>
            </a:r>
            <a:r>
              <a:rPr lang="en-US" sz="2800" dirty="0">
                <a:ea typeface="Arial" charset="0"/>
                <a:cs typeface="Arial"/>
              </a:rPr>
              <a:t> sempre </a:t>
            </a:r>
            <a:r>
              <a:rPr lang="en-US" sz="2800" dirty="0" err="1">
                <a:ea typeface="Arial" charset="0"/>
                <a:cs typeface="Arial"/>
              </a:rPr>
              <a:t>più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persone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scelgano</a:t>
            </a:r>
            <a:r>
              <a:rPr lang="en-US" sz="2800" dirty="0">
                <a:ea typeface="Arial" charset="0"/>
                <a:cs typeface="Arial"/>
              </a:rPr>
              <a:t> di </a:t>
            </a:r>
            <a:r>
              <a:rPr lang="en-US" sz="2800" dirty="0" err="1">
                <a:ea typeface="Arial" charset="0"/>
                <a:cs typeface="Arial"/>
              </a:rPr>
              <a:t>farne</a:t>
            </a:r>
            <a:r>
              <a:rPr lang="en-US" sz="2800" dirty="0">
                <a:ea typeface="Arial" charset="0"/>
                <a:cs typeface="Arial"/>
              </a:rPr>
              <a:t> </a:t>
            </a:r>
            <a:r>
              <a:rPr lang="en-US" sz="2800" dirty="0" err="1">
                <a:ea typeface="Arial" charset="0"/>
                <a:cs typeface="Arial"/>
              </a:rPr>
              <a:t>uso</a:t>
            </a:r>
            <a:endParaRPr lang="en-US" sz="2800" dirty="0">
              <a:ea typeface="Arial" charset="0"/>
              <a:cs typeface="Arial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15815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555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C993228-7D85-4DE1-ACFA-247134EC8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2173419"/>
            <a:ext cx="3230881" cy="239111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C04A34-CFFA-4005-AFB0-40345BA0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+mn-lt"/>
                <a:ea typeface="Arial" charset="0"/>
                <a:cs typeface="Arial"/>
              </a:rPr>
              <a:t>Grazie per l’attenzione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583CDDFA-72FD-488B-BD15-8B42C5D209E4}"/>
              </a:ext>
            </a:extLst>
          </p:cNvPr>
          <p:cNvSpPr txBox="1">
            <a:spLocks/>
          </p:cNvSpPr>
          <p:nvPr/>
        </p:nvSpPr>
        <p:spPr>
          <a:xfrm>
            <a:off x="838200" y="1939246"/>
            <a:ext cx="10515600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ea typeface="Arial" charset="0"/>
                <a:cs typeface="Arial" charset="0"/>
              </a:rPr>
              <a:t>Per ulteriori informazioni visitare: </a:t>
            </a:r>
            <a:r>
              <a:rPr lang="it-IT" dirty="0">
                <a:ea typeface="Arial" charset="0"/>
                <a:cs typeface="Arial" charset="0"/>
                <a:hlinkClick r:id="rId4"/>
              </a:rPr>
              <a:t>www.trelab.it</a:t>
            </a:r>
            <a:endParaRPr lang="it-IT" dirty="0">
              <a:ea typeface="Arial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ea typeface="Arial" charset="0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60934" y="6451430"/>
            <a:ext cx="21436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Lato Medium"/>
              </a:rPr>
              <a:t>Filippo Sernicola</a:t>
            </a:r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386262" y="4314452"/>
            <a:ext cx="24542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Edoardo Marcucci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00143" y="4314523"/>
            <a:ext cx="22198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Valerio Gatta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26405" y="6467886"/>
            <a:ext cx="2514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Ila Maltese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295533" y="6454032"/>
            <a:ext cx="20701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 charset="0"/>
                <a:cs typeface="Helvetica Neue" charset="0"/>
              </a:rPr>
              <a:t>Michela Le Pira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2C040362-1322-4C28-90B4-AF32F64B8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611" y="4411133"/>
            <a:ext cx="1803599" cy="189888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57656F8-AE7F-4EFB-980B-5FCA83735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909" y="2425700"/>
            <a:ext cx="1803600" cy="168298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7C29599E-1C0F-4D70-805D-F24D8AEB2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648" y="4801812"/>
            <a:ext cx="1669017" cy="166901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3F9752A2-6708-43B7-8255-F561BF2734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7592" y="2353921"/>
            <a:ext cx="1803600" cy="184733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8053FD3D-BC2A-43EB-B2C8-C93B8E47A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061" y="4644666"/>
            <a:ext cx="1803600" cy="1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Agenda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15815"/>
          </a:xfrm>
          <a:ln w="28575" cmpd="sng">
            <a:solidFill>
              <a:srgbClr val="007987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just">
              <a:spcBef>
                <a:spcPts val="600"/>
              </a:spcBef>
              <a:buClr>
                <a:srgbClr val="007987"/>
              </a:buClr>
              <a:buFont typeface="Arial"/>
              <a:buChar char="•"/>
            </a:pPr>
            <a:r>
              <a:rPr lang="it-IT" dirty="0">
                <a:ea typeface="Arial" charset="0"/>
                <a:cs typeface="Arial" charset="0"/>
              </a:rPr>
              <a:t>Introduzione</a:t>
            </a:r>
          </a:p>
          <a:p>
            <a:pPr algn="just">
              <a:spcBef>
                <a:spcPts val="600"/>
              </a:spcBef>
              <a:buClr>
                <a:srgbClr val="007987"/>
              </a:buClr>
              <a:buFont typeface="Arial"/>
              <a:buChar char="•"/>
            </a:pPr>
            <a:r>
              <a:rPr lang="it-IT" dirty="0">
                <a:ea typeface="Arial" charset="0"/>
                <a:cs typeface="Arial" charset="0"/>
              </a:rPr>
              <a:t>Domanda di ricerca</a:t>
            </a:r>
          </a:p>
          <a:p>
            <a:pPr algn="just">
              <a:spcBef>
                <a:spcPts val="600"/>
              </a:spcBef>
              <a:buClr>
                <a:srgbClr val="007987"/>
              </a:buClr>
              <a:buFont typeface="Arial"/>
              <a:buChar char="•"/>
            </a:pPr>
            <a:r>
              <a:rPr lang="it-IT" dirty="0">
                <a:ea typeface="Arial" charset="0"/>
                <a:cs typeface="Arial" charset="0"/>
              </a:rPr>
              <a:t>Metodologia</a:t>
            </a:r>
          </a:p>
          <a:p>
            <a:pPr algn="just">
              <a:spcBef>
                <a:spcPts val="600"/>
              </a:spcBef>
              <a:buClr>
                <a:srgbClr val="007987"/>
              </a:buClr>
              <a:buFont typeface="Arial"/>
              <a:buChar char="•"/>
            </a:pPr>
            <a:r>
              <a:rPr lang="it-IT" dirty="0">
                <a:ea typeface="Arial" charset="0"/>
                <a:cs typeface="Arial" charset="0"/>
              </a:rPr>
              <a:t>Risultati</a:t>
            </a:r>
          </a:p>
          <a:p>
            <a:pPr algn="just">
              <a:spcBef>
                <a:spcPts val="600"/>
              </a:spcBef>
              <a:buClr>
                <a:srgbClr val="007987"/>
              </a:buClr>
              <a:buFont typeface="Arial"/>
              <a:buChar char="•"/>
            </a:pPr>
            <a:r>
              <a:rPr lang="it-IT" dirty="0">
                <a:ea typeface="Arial" charset="0"/>
                <a:cs typeface="Arial" charset="0"/>
              </a:rPr>
              <a:t>Implicazioni dei risultati</a:t>
            </a:r>
          </a:p>
          <a:p>
            <a:pPr algn="just">
              <a:spcBef>
                <a:spcPts val="600"/>
              </a:spcBef>
              <a:buClr>
                <a:srgbClr val="007987"/>
              </a:buClr>
              <a:buFont typeface="Arial"/>
              <a:buChar char="•"/>
            </a:pPr>
            <a:r>
              <a:rPr lang="it-IT" dirty="0">
                <a:ea typeface="Arial" charset="0"/>
                <a:cs typeface="Arial" charset="0"/>
              </a:rPr>
              <a:t>Limiti della ricerca</a:t>
            </a:r>
          </a:p>
          <a:p>
            <a:pPr algn="just">
              <a:spcBef>
                <a:spcPts val="600"/>
              </a:spcBef>
              <a:buClr>
                <a:srgbClr val="007987"/>
              </a:buClr>
              <a:buFont typeface="Arial"/>
              <a:buChar char="•"/>
            </a:pPr>
            <a:r>
              <a:rPr lang="it-IT" dirty="0">
                <a:ea typeface="Arial" charset="0"/>
                <a:cs typeface="Arial" charset="0"/>
              </a:rPr>
              <a:t>Conclusioni</a:t>
            </a:r>
          </a:p>
          <a:p>
            <a:pPr lvl="1">
              <a:buClr>
                <a:srgbClr val="007987"/>
              </a:buClr>
              <a:buFontTx/>
              <a:buChar char="-"/>
            </a:pPr>
            <a:endParaRPr lang="it-IT" sz="2000" dirty="0">
              <a:latin typeface="Avenir Book"/>
              <a:cs typeface="Avenir Book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2</a:t>
            </a:fld>
            <a:endParaRPr lang="it-IT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en-IN" b="1" dirty="0" err="1">
                <a:solidFill>
                  <a:schemeClr val="bg1"/>
                </a:solidFill>
                <a:latin typeface="Lato Medium"/>
                <a:ea typeface="Helvetica Neue" charset="0"/>
                <a:cs typeface="Helvetica Neue" charset="0"/>
              </a:rPr>
              <a:t>Introduzione</a:t>
            </a:r>
            <a:endParaRPr lang="en-IN" b="1" dirty="0">
              <a:solidFill>
                <a:schemeClr val="bg1"/>
              </a:solidFill>
              <a:latin typeface="Lato Medium"/>
              <a:ea typeface="Helvetica Neue" charset="0"/>
              <a:cs typeface="Helvetica Neue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3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93800" y="21971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596160" y="2062560"/>
            <a:ext cx="8820726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2400" b="1" dirty="0">
                <a:ea typeface="Arial" charset="0"/>
                <a:cs typeface="Arial"/>
              </a:rPr>
              <a:t>Obiettivo</a:t>
            </a:r>
            <a:r>
              <a:rPr lang="it-IT" sz="2400" dirty="0">
                <a:ea typeface="Arial" charset="0"/>
                <a:cs typeface="Arial"/>
              </a:rPr>
              <a:t>: impatto del lock-down sull’utilizzo dell’ e-</a:t>
            </a:r>
            <a:r>
              <a:rPr lang="it-IT" sz="2400" dirty="0" err="1">
                <a:ea typeface="Arial" charset="0"/>
                <a:cs typeface="Arial"/>
              </a:rPr>
              <a:t>grocery</a:t>
            </a:r>
            <a:endParaRPr lang="it-IT" sz="2400" dirty="0">
              <a:ea typeface="Arial" charset="0"/>
              <a:cs typeface="Arial"/>
            </a:endParaRPr>
          </a:p>
          <a:p>
            <a:r>
              <a:rPr lang="it-IT" sz="2400" b="1" dirty="0">
                <a:ea typeface="Arial" charset="0"/>
                <a:cs typeface="Arial"/>
              </a:rPr>
              <a:t>Come</a:t>
            </a:r>
            <a:r>
              <a:rPr lang="it-IT" sz="2400" dirty="0">
                <a:ea typeface="Arial" charset="0"/>
                <a:cs typeface="Arial"/>
              </a:rPr>
              <a:t>: Analisi del comportamento prima e durante la pandemia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545501" y="3096430"/>
            <a:ext cx="3766417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ea typeface="Arial" charset="0"/>
                <a:cs typeface="Arial"/>
              </a:rPr>
              <a:t>L'esperienza del Covid19 ha costretto la popolazione a mesi di restrizioni per evitare al massimo la circolazione e la diffusione del virus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714258" y="3093788"/>
            <a:ext cx="3706092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>
                <a:ea typeface="Arial" charset="0"/>
                <a:cs typeface="Arial"/>
              </a:rPr>
              <a:t>Lo studio indaga se ed in che misura le famiglie italiane abbiano deciso durante il periodo di effettuare la propria spesa </a:t>
            </a:r>
            <a:r>
              <a:rPr lang="it-IT" sz="2400" dirty="0" smtClean="0">
                <a:ea typeface="Arial" charset="0"/>
                <a:cs typeface="Arial"/>
              </a:rPr>
              <a:t>online</a:t>
            </a:r>
            <a:endParaRPr lang="it-IT" sz="2400" dirty="0">
              <a:ea typeface="Arial" charset="0"/>
              <a:cs typeface="Arial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15815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xmlns="" id="{1F9346B6-A39A-489B-958B-05EAA5DF6A47}"/>
              </a:ext>
            </a:extLst>
          </p:cNvPr>
          <p:cNvSpPr/>
          <p:nvPr/>
        </p:nvSpPr>
        <p:spPr>
          <a:xfrm>
            <a:off x="5759195" y="3733936"/>
            <a:ext cx="505691" cy="651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Family\Desktop\Cattura trelab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46" y="4858327"/>
            <a:ext cx="9890990" cy="14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Domande di ricerca 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4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128F87F3-357F-45E8-8FE6-9B6C776D0971}"/>
              </a:ext>
            </a:extLst>
          </p:cNvPr>
          <p:cNvSpPr txBox="1"/>
          <p:nvPr/>
        </p:nvSpPr>
        <p:spPr>
          <a:xfrm>
            <a:off x="1900382" y="1714867"/>
            <a:ext cx="7835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a typeface="Arial" charset="0"/>
                <a:cs typeface="Arial" charset="0"/>
              </a:rPr>
              <a:t>Qual è l’impatto del </a:t>
            </a:r>
            <a:r>
              <a:rPr lang="it-IT" sz="2400" dirty="0" err="1">
                <a:ea typeface="Arial" charset="0"/>
                <a:cs typeface="Arial" charset="0"/>
              </a:rPr>
              <a:t>lockdown</a:t>
            </a:r>
            <a:r>
              <a:rPr lang="it-IT" sz="2400" dirty="0">
                <a:ea typeface="Arial" charset="0"/>
                <a:cs typeface="Arial" charset="0"/>
              </a:rPr>
              <a:t> sulle scelte delle famiglie italiane nel fare la spesa? </a:t>
            </a:r>
          </a:p>
          <a:p>
            <a:r>
              <a:rPr lang="it-IT" sz="1800" b="1" i="1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 </a:t>
            </a:r>
          </a:p>
          <a:p>
            <a:r>
              <a:rPr lang="it-IT" sz="1800" dirty="0">
                <a:latin typeface="Helvetica Neue"/>
              </a:rPr>
              <a:t> 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5275934" y="2626068"/>
            <a:ext cx="432048" cy="7200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44600" y="3256932"/>
            <a:ext cx="9911772" cy="1270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Arial" charset="0"/>
                <a:cs typeface="Arial"/>
              </a:rPr>
              <a:t>Quali </a:t>
            </a:r>
            <a:r>
              <a:rPr lang="en-US" sz="2400" dirty="0" err="1">
                <a:ea typeface="Arial" charset="0"/>
                <a:cs typeface="Arial"/>
              </a:rPr>
              <a:t>fattori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dirty="0" err="1">
                <a:ea typeface="Arial" charset="0"/>
                <a:cs typeface="Arial"/>
              </a:rPr>
              <a:t>dell’e</a:t>
            </a:r>
            <a:r>
              <a:rPr lang="en-US" sz="2400" dirty="0">
                <a:ea typeface="Arial" charset="0"/>
                <a:cs typeface="Arial"/>
              </a:rPr>
              <a:t>-grocery </a:t>
            </a:r>
            <a:r>
              <a:rPr lang="en-US" sz="2400" dirty="0" err="1">
                <a:ea typeface="Arial" charset="0"/>
                <a:cs typeface="Arial"/>
              </a:rPr>
              <a:t>influenzano</a:t>
            </a:r>
            <a:r>
              <a:rPr lang="en-US" sz="2400" dirty="0">
                <a:ea typeface="Arial" charset="0"/>
                <a:cs typeface="Arial"/>
              </a:rPr>
              <a:t> la </a:t>
            </a:r>
            <a:r>
              <a:rPr lang="en-US" sz="2400" dirty="0" err="1">
                <a:ea typeface="Arial" charset="0"/>
                <a:cs typeface="Arial"/>
              </a:rPr>
              <a:t>scelta</a:t>
            </a:r>
            <a:r>
              <a:rPr lang="en-US" sz="2400" dirty="0">
                <a:ea typeface="Arial" charset="0"/>
                <a:cs typeface="Arial"/>
              </a:rPr>
              <a:t> del </a:t>
            </a:r>
            <a:r>
              <a:rPr lang="en-US" sz="2400" dirty="0" err="1">
                <a:ea typeface="Arial" charset="0"/>
                <a:cs typeface="Arial"/>
              </a:rPr>
              <a:t>consumatore</a:t>
            </a:r>
            <a:r>
              <a:rPr lang="en-US" sz="2400" dirty="0">
                <a:ea typeface="Arial" charset="0"/>
                <a:cs typeface="Arial"/>
              </a:rPr>
              <a:t>? 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Arial" charset="0"/>
                <a:cs typeface="Arial"/>
              </a:rPr>
              <a:t>Come </a:t>
            </a:r>
            <a:r>
              <a:rPr lang="en-US" sz="2400" dirty="0" err="1">
                <a:ea typeface="Arial" charset="0"/>
                <a:cs typeface="Arial"/>
              </a:rPr>
              <a:t>sceglieranno</a:t>
            </a:r>
            <a:r>
              <a:rPr lang="en-US" sz="2400" dirty="0">
                <a:ea typeface="Arial" charset="0"/>
                <a:cs typeface="Arial"/>
              </a:rPr>
              <a:t> in </a:t>
            </a:r>
            <a:r>
              <a:rPr lang="en-US" sz="2400" dirty="0" err="1">
                <a:ea typeface="Arial" charset="0"/>
                <a:cs typeface="Arial"/>
              </a:rPr>
              <a:t>futuro</a:t>
            </a:r>
            <a:r>
              <a:rPr lang="en-US" sz="2400" dirty="0">
                <a:ea typeface="Arial" charset="0"/>
                <a:cs typeface="Arial"/>
              </a:rPr>
              <a:t> le </a:t>
            </a:r>
            <a:r>
              <a:rPr lang="en-US" sz="2400" dirty="0" err="1">
                <a:ea typeface="Arial" charset="0"/>
                <a:cs typeface="Arial"/>
              </a:rPr>
              <a:t>famiglie</a:t>
            </a:r>
            <a:r>
              <a:rPr lang="en-US" sz="2400" dirty="0">
                <a:ea typeface="Arial" charset="0"/>
                <a:cs typeface="Arial"/>
              </a:rPr>
              <a:t> </a:t>
            </a:r>
            <a:r>
              <a:rPr lang="en-US" sz="2400" dirty="0" err="1">
                <a:ea typeface="Arial" charset="0"/>
                <a:cs typeface="Arial"/>
              </a:rPr>
              <a:t>italiane</a:t>
            </a:r>
            <a:r>
              <a:rPr lang="en-US" sz="2400" dirty="0">
                <a:ea typeface="Arial" charset="0"/>
                <a:cs typeface="Arial"/>
              </a:rPr>
              <a:t>?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15815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17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Metodologia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5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06500" y="2260600"/>
            <a:ext cx="9639300" cy="36706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ea typeface="Arial" charset="0"/>
                <a:cs typeface="Arial"/>
              </a:rPr>
              <a:t>Questionario «E-</a:t>
            </a:r>
            <a:r>
              <a:rPr lang="it-IT" sz="3200" dirty="0" err="1">
                <a:ea typeface="Arial" charset="0"/>
                <a:cs typeface="Arial"/>
              </a:rPr>
              <a:t>grocery</a:t>
            </a:r>
            <a:r>
              <a:rPr lang="it-IT" sz="3200" dirty="0">
                <a:ea typeface="Arial" charset="0"/>
                <a:cs typeface="Arial"/>
              </a:rPr>
              <a:t> e </a:t>
            </a:r>
            <a:r>
              <a:rPr lang="it-IT" sz="3200" dirty="0" err="1">
                <a:ea typeface="Arial" charset="0"/>
                <a:cs typeface="Arial"/>
              </a:rPr>
              <a:t>Covid</a:t>
            </a:r>
            <a:r>
              <a:rPr lang="it-IT" sz="3200" dirty="0">
                <a:ea typeface="Arial" charset="0"/>
                <a:cs typeface="Arial"/>
              </a:rPr>
              <a:t> 19»  (638 </a:t>
            </a:r>
            <a:r>
              <a:rPr lang="it-IT" sz="3200" dirty="0" err="1">
                <a:ea typeface="Arial" charset="0"/>
                <a:cs typeface="Arial"/>
              </a:rPr>
              <a:t>nobs</a:t>
            </a:r>
            <a:r>
              <a:rPr lang="it-IT" sz="3200" dirty="0">
                <a:ea typeface="Arial" charset="0"/>
                <a:cs typeface="Arial"/>
              </a:rPr>
              <a:t>) 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ea typeface="Arial" charset="0"/>
                <a:cs typeface="Arial"/>
              </a:rPr>
              <a:t>Somministrazione web </a:t>
            </a:r>
            <a:r>
              <a:rPr lang="it-IT" sz="3200" dirty="0" err="1">
                <a:ea typeface="Arial" charset="0"/>
                <a:cs typeface="Arial"/>
              </a:rPr>
              <a:t>based</a:t>
            </a:r>
            <a:r>
              <a:rPr lang="it-IT" sz="3200" dirty="0">
                <a:ea typeface="Arial" charset="0"/>
                <a:cs typeface="Arial"/>
              </a:rPr>
              <a:t> (Google Forms)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ea typeface="Arial" charset="0"/>
                <a:cs typeface="Arial"/>
              </a:rPr>
              <a:t>Operazioni di data </a:t>
            </a:r>
            <a:r>
              <a:rPr lang="it-IT" sz="3200" err="1">
                <a:ea typeface="Arial" charset="0"/>
                <a:cs typeface="Arial"/>
              </a:rPr>
              <a:t>cleaning</a:t>
            </a:r>
            <a:r>
              <a:rPr lang="it-IT" sz="3200" dirty="0">
                <a:ea typeface="Arial" charset="0"/>
                <a:cs typeface="Arial"/>
              </a:rPr>
              <a:t> ed analisi dei dati </a:t>
            </a:r>
          </a:p>
          <a:p>
            <a:pPr marL="285750" marR="0" lvl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ea typeface="Arial" charset="0"/>
              <a:cs typeface="Arial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15815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720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609D7E52-578F-407F-A602-5827AA913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497630"/>
              </p:ext>
            </p:extLst>
          </p:nvPr>
        </p:nvGraphicFramePr>
        <p:xfrm>
          <a:off x="844550" y="1828800"/>
          <a:ext cx="506773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xmlns="" id="{5E10F723-D5E2-4D0B-9D90-CD7C422D4E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026428"/>
              </p:ext>
            </p:extLst>
          </p:nvPr>
        </p:nvGraphicFramePr>
        <p:xfrm>
          <a:off x="5956300" y="1844379"/>
          <a:ext cx="5384800" cy="390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44550" y="5660767"/>
            <a:ext cx="548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a typeface="Arial" charset="0"/>
                <a:cs typeface="Arial" charset="0"/>
              </a:rPr>
              <a:t>Le richieste per l’e-</a:t>
            </a:r>
            <a:r>
              <a:rPr lang="it-IT" dirty="0" err="1">
                <a:ea typeface="Arial" charset="0"/>
                <a:cs typeface="Arial" charset="0"/>
              </a:rPr>
              <a:t>grocery</a:t>
            </a:r>
            <a:r>
              <a:rPr lang="it-IT" dirty="0">
                <a:ea typeface="Arial" charset="0"/>
                <a:cs typeface="Arial" charset="0"/>
              </a:rPr>
              <a:t> sono notevolmente aumentate tra i periodi antecedente e contemporaneo il </a:t>
            </a:r>
            <a:r>
              <a:rPr lang="it-IT" dirty="0" err="1">
                <a:ea typeface="Arial" charset="0"/>
                <a:cs typeface="Arial" charset="0"/>
              </a:rPr>
              <a:t>lockdown</a:t>
            </a:r>
            <a:endParaRPr lang="it-IT" dirty="0">
              <a:ea typeface="Arial" charset="0"/>
              <a:cs typeface="Arial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Impatto </a:t>
            </a:r>
            <a:r>
              <a:rPr lang="it-IT" b="1" dirty="0" err="1">
                <a:solidFill>
                  <a:schemeClr val="bg1"/>
                </a:solidFill>
                <a:latin typeface="Lato Medium"/>
                <a:cs typeface="Avenir Roman"/>
              </a:rPr>
              <a:t>lockdown</a:t>
            </a:r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 su e-</a:t>
            </a:r>
            <a:r>
              <a:rPr lang="it-IT" b="1" dirty="0" err="1">
                <a:solidFill>
                  <a:schemeClr val="bg1"/>
                </a:solidFill>
                <a:latin typeface="Lato Medium"/>
                <a:cs typeface="Avenir Roman"/>
              </a:rPr>
              <a:t>grocery</a:t>
            </a:r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 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502400"/>
            <a:ext cx="10510461" cy="355600"/>
          </a:xfrm>
        </p:spPr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6</a:t>
            </a:fld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9600" y="5753100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96000" y="5686166"/>
            <a:ext cx="524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a typeface="Arial" charset="0"/>
                <a:cs typeface="Arial" charset="0"/>
              </a:rPr>
              <a:t>Difficoltà nella gestione degli ordini con forti ritardi nelle consegne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788536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169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7" grpId="0">
        <p:bldAsOne/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dirty="0" err="1">
                <a:solidFill>
                  <a:schemeClr val="bg1"/>
                </a:solidFill>
                <a:latin typeface="Lato Medium"/>
                <a:cs typeface="Avenir Roman"/>
              </a:rPr>
              <a:t>Pre</a:t>
            </a:r>
            <a:r>
              <a:rPr lang="it-IT" dirty="0">
                <a:solidFill>
                  <a:schemeClr val="bg1"/>
                </a:solidFill>
                <a:latin typeface="Lato Medium"/>
                <a:cs typeface="Avenir Roman"/>
              </a:rPr>
              <a:t> e durante: costo spesa singola e frequenza mensile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362700"/>
            <a:ext cx="10510461" cy="495300"/>
          </a:xfrm>
        </p:spPr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7</a:t>
            </a:fld>
            <a:endParaRPr lang="it-IT" dirty="0">
              <a:solidFill>
                <a:srgbClr val="CCFFCC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xmlns="" id="{5EB76D9A-4469-4E81-B2E5-9CA2955E3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711405"/>
              </p:ext>
            </p:extLst>
          </p:nvPr>
        </p:nvGraphicFramePr>
        <p:xfrm>
          <a:off x="863600" y="1981200"/>
          <a:ext cx="50038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xmlns="" id="{6E9285D4-F8EA-45C0-9764-9BE94D45D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995971"/>
              </p:ext>
            </p:extLst>
          </p:nvPr>
        </p:nvGraphicFramePr>
        <p:xfrm>
          <a:off x="6054725" y="1993900"/>
          <a:ext cx="5324475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712336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631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Variazione costo della spesa 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8</a:t>
            </a:fld>
            <a:endParaRPr lang="it-IT" dirty="0">
              <a:solidFill>
                <a:srgbClr val="CCFFCC"/>
              </a:solidFill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xmlns="" id="{896BC479-0CBF-4C69-96D5-389FE85C4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41430"/>
              </p:ext>
            </p:extLst>
          </p:nvPr>
        </p:nvGraphicFramePr>
        <p:xfrm>
          <a:off x="850900" y="1905000"/>
          <a:ext cx="5143500" cy="445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xmlns="" id="{38ED5632-AEEA-4ACF-9A08-8D1DDC3F0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897285"/>
              </p:ext>
            </p:extLst>
          </p:nvPr>
        </p:nvGraphicFramePr>
        <p:xfrm>
          <a:off x="6223000" y="1892300"/>
          <a:ext cx="51435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648836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128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AB9E5C-7107-4CB4-8EC2-EE7CE91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  <a:solidFill>
            <a:srgbClr val="007987"/>
          </a:solidFill>
          <a:ln w="38100" cmpd="sng">
            <a:solidFill>
              <a:srgbClr val="007987"/>
            </a:solidFill>
          </a:ln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Andamento e-</a:t>
            </a:r>
            <a:r>
              <a:rPr lang="it-IT" b="1" dirty="0" err="1">
                <a:solidFill>
                  <a:schemeClr val="bg1"/>
                </a:solidFill>
                <a:latin typeface="Lato Medium"/>
                <a:cs typeface="Avenir Roman"/>
              </a:rPr>
              <a:t>grocery</a:t>
            </a:r>
            <a:r>
              <a:rPr lang="it-IT" b="1" dirty="0">
                <a:solidFill>
                  <a:schemeClr val="bg1"/>
                </a:solidFill>
                <a:latin typeface="Lato Medium"/>
                <a:cs typeface="Avenir Roman"/>
              </a:rPr>
              <a:t> e previsioni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12A9A8-FC85-4B0F-A1A7-D4C01F42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498" y="6505575"/>
            <a:ext cx="10510461" cy="501650"/>
          </a:xfrm>
        </p:spPr>
        <p:txBody>
          <a:bodyPr/>
          <a:lstStyle/>
          <a:p>
            <a:r>
              <a:rPr lang="it-IT" dirty="0" err="1"/>
              <a:t>www.TRElab.it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74C108C-2E6B-493D-9096-0134839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3CFE-DD26-404A-9B0D-C8772E5BE341}" type="slidenum">
              <a:rPr lang="it-IT" smtClean="0">
                <a:solidFill>
                  <a:srgbClr val="CCFFCC"/>
                </a:solidFill>
              </a:rPr>
              <a:t>9</a:t>
            </a:fld>
            <a:endParaRPr lang="it-IT" dirty="0">
              <a:solidFill>
                <a:srgbClr val="CCFFCC"/>
              </a:solidFill>
            </a:endParaRP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xmlns="" id="{B61C1F94-95A1-4187-A6F2-F35803BAE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84216"/>
              </p:ext>
            </p:extLst>
          </p:nvPr>
        </p:nvGraphicFramePr>
        <p:xfrm>
          <a:off x="1473201" y="1910426"/>
          <a:ext cx="8661400" cy="392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905000" y="5833070"/>
            <a:ext cx="869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a typeface="Arial" charset="0"/>
                <a:cs typeface="Arial" charset="0"/>
              </a:rPr>
              <a:t>Gli effetti del </a:t>
            </a:r>
            <a:r>
              <a:rPr lang="it-IT" dirty="0" err="1">
                <a:ea typeface="Arial" charset="0"/>
                <a:cs typeface="Arial" charset="0"/>
              </a:rPr>
              <a:t>lockdown</a:t>
            </a:r>
            <a:r>
              <a:rPr lang="it-IT" dirty="0">
                <a:ea typeface="Arial" charset="0"/>
                <a:cs typeface="Arial" charset="0"/>
              </a:rPr>
              <a:t> sembrano non essere solo temporanei ma destinati a perdurare.</a:t>
            </a:r>
          </a:p>
          <a:p>
            <a:endParaRPr lang="it-IT" dirty="0">
              <a:ea typeface="Arial" charset="0"/>
              <a:cs typeface="Arial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4A8A6DD6-3F69-4F15-939B-01A44CCE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751964"/>
            <a:ext cx="10515600" cy="4763136"/>
          </a:xfrm>
          <a:ln w="28575" cmpd="sng">
            <a:solidFill>
              <a:srgbClr val="007987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7987"/>
              </a:buClr>
            </a:pPr>
            <a:endParaRPr lang="it-IT" sz="2400" b="1" i="1" dirty="0">
              <a:solidFill>
                <a:schemeClr val="accent1">
                  <a:lumMod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457200" lvl="1" indent="0">
              <a:buClr>
                <a:srgbClr val="007987"/>
              </a:buClr>
              <a:buNone/>
            </a:pPr>
            <a:endParaRPr lang="it-IT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044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Personalizzat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98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lab_theme">
      <a:majorFont>
        <a:latin typeface="Lato Black"/>
        <a:ea typeface=""/>
        <a:cs typeface=""/>
      </a:majorFont>
      <a:minorFont>
        <a:latin typeface="La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3AAC09F241764090C09BA5B898D35E" ma:contentTypeVersion="12" ma:contentTypeDescription="Creare un nuovo documento." ma:contentTypeScope="" ma:versionID="91b67dd66e0968a3509ce44163f530b5">
  <xsd:schema xmlns:xsd="http://www.w3.org/2001/XMLSchema" xmlns:xs="http://www.w3.org/2001/XMLSchema" xmlns:p="http://schemas.microsoft.com/office/2006/metadata/properties" xmlns:ns3="0846f297-01dc-440f-830f-ec26231a1f80" xmlns:ns4="1d1ceb22-23b7-4ea7-a6d6-ca459c87e7bc" targetNamespace="http://schemas.microsoft.com/office/2006/metadata/properties" ma:root="true" ma:fieldsID="fa2c0f209e8fb9ee81588a065b933b70" ns3:_="" ns4:_="">
    <xsd:import namespace="0846f297-01dc-440f-830f-ec26231a1f80"/>
    <xsd:import namespace="1d1ceb22-23b7-4ea7-a6d6-ca459c87e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6f297-01dc-440f-830f-ec26231a1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ceb22-23b7-4ea7-a6d6-ca459c87e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CF3D5A-0392-460F-A4A7-0A89BD9A493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1ceb22-23b7-4ea7-a6d6-ca459c87e7bc"/>
    <ds:schemaRef ds:uri="http://purl.org/dc/elements/1.1/"/>
    <ds:schemaRef ds:uri="http://schemas.microsoft.com/office/2006/metadata/properties"/>
    <ds:schemaRef ds:uri="0846f297-01dc-440f-830f-ec26231a1f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149DC7-E7A5-420B-86F0-BEF5A52F0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5F3E0A-BC10-4F80-BE83-B5D304ECB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6f297-01dc-440f-830f-ec26231a1f80"/>
    <ds:schemaRef ds:uri="1d1ceb22-23b7-4ea7-a6d6-ca459c87e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9073</TotalTime>
  <Words>727</Words>
  <Application>Microsoft Office PowerPoint</Application>
  <PresentationFormat>Personalizzato</PresentationFormat>
  <Paragraphs>158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Agenda</vt:lpstr>
      <vt:lpstr>Introduzione</vt:lpstr>
      <vt:lpstr>Domande di ricerca </vt:lpstr>
      <vt:lpstr>Metodologia</vt:lpstr>
      <vt:lpstr>Impatto lockdown su e-grocery </vt:lpstr>
      <vt:lpstr>Pre e durante: costo spesa singola e frequenza mensile</vt:lpstr>
      <vt:lpstr>Variazione costo della spesa </vt:lpstr>
      <vt:lpstr>Andamento e-grocery e previsioni</vt:lpstr>
      <vt:lpstr>Risultati</vt:lpstr>
      <vt:lpstr>Implicazioni dei risultati</vt:lpstr>
      <vt:lpstr>Implicazioni di policy</vt:lpstr>
      <vt:lpstr>Limiti e ricerche future</vt:lpstr>
      <vt:lpstr>Conclusioni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Obiettivo 11 per lo sviluppo sostenibile: un focus sui trasporti</dc:title>
  <dc:creator>Valerio</dc:creator>
  <cp:lastModifiedBy>Family</cp:lastModifiedBy>
  <cp:revision>449</cp:revision>
  <dcterms:created xsi:type="dcterms:W3CDTF">2019-10-17T12:17:21Z</dcterms:created>
  <dcterms:modified xsi:type="dcterms:W3CDTF">2020-09-16T10:45:16Z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0x010100C43AAC09F241764090C09BA5B898D35E</vt:lpwstr>
  </property>
</Properties>
</file>